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
      <p:font typeface="Lato"/>
      <p:regular r:id="rId28"/>
      <p:bold r:id="rId29"/>
      <p:italic r:id="rId30"/>
      <p:boldItalic r:id="rId31"/>
    </p:embeddedFont>
    <p:embeddedFont>
      <p:font typeface="Montserrat"/>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Lato-regular.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font" Target="fonts/Montserrat-regular.fntdata"/><Relationship Id="rId13" Type="http://schemas.openxmlformats.org/officeDocument/2006/relationships/slide" Target="slides/slide8.xml"/><Relationship Id="rId35" Type="http://schemas.openxmlformats.org/officeDocument/2006/relationships/font" Target="fonts/Montserrat-boldItalic.fntdata"/><Relationship Id="rId12" Type="http://schemas.openxmlformats.org/officeDocument/2006/relationships/slide" Target="slides/slide7.xml"/><Relationship Id="rId34" Type="http://schemas.openxmlformats.org/officeDocument/2006/relationships/font" Target="fonts/Montserrat-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Hi everyone, thank you so much for joining us today to hear more about our 2025 Development Programmes, Reach, Launchpad, Breakthrough and Incubate. From the CRIPtic team, I’m joined by </a:t>
            </a:r>
            <a:r>
              <a:rPr lang="en-GB" sz="1400">
                <a:solidFill>
                  <a:schemeClr val="dk1"/>
                </a:solidFill>
                <a:latin typeface="Lato"/>
                <a:ea typeface="Lato"/>
                <a:cs typeface="Lato"/>
                <a:sym typeface="Lato"/>
              </a:rPr>
              <a:t>X.</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Housekeeping</a:t>
            </a:r>
            <a:endParaRPr b="1" sz="1400">
              <a:solidFill>
                <a:schemeClr val="dk1"/>
              </a:solidFill>
              <a:latin typeface="Lato"/>
              <a:ea typeface="Lato"/>
              <a:cs typeface="Lato"/>
              <a:sym typeface="Lato"/>
            </a:endParaRPr>
          </a:p>
          <a:p>
            <a:pPr indent="0" lvl="0" marL="0" rtl="0" algn="l">
              <a:lnSpc>
                <a:spcPct val="115000"/>
              </a:lnSpc>
              <a:spcBef>
                <a:spcPts val="600"/>
              </a:spcBef>
              <a:spcAft>
                <a:spcPts val="0"/>
              </a:spcAft>
              <a:buClr>
                <a:schemeClr val="dk1"/>
              </a:buClr>
              <a:buSzPts val="1100"/>
              <a:buFont typeface="Arial"/>
              <a:buNone/>
            </a:pPr>
            <a:r>
              <a:rPr lang="en-GB" sz="1400">
                <a:solidFill>
                  <a:schemeClr val="dk1"/>
                </a:solidFill>
                <a:latin typeface="Lato"/>
                <a:ea typeface="Lato"/>
                <a:cs typeface="Lato"/>
                <a:sym typeface="Lato"/>
              </a:rPr>
              <a:t>This session will last for 2 hours. We have 2 BSL interpreters, Lynne Bateman &amp; Max Marchewicz. Please do take a moment to pin them. We also have live captions, accessed by clicking on the ‘cc’ caption button.</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asking everyone to turn their cameras off and mute your microphones, so that it is easy to keep track of who is speaking. If you’d like to ask a question, you can use the raise hand function, or type a message in the chat.</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we will share the slides and transcript and add any discussion points into our current FAQs on our website. In the recording, we will edit out the names, faces, and voices of anyone who asked questions before sharing it with people who were not able to attend</a:t>
            </a:r>
            <a:endParaRPr sz="1400">
              <a:latin typeface="Lato"/>
              <a:ea typeface="Lato"/>
              <a:cs typeface="Lato"/>
              <a:sym typeface="La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9fc1ca1953_3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g29fc1ca1953_3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GB" sz="1400">
                <a:solidFill>
                  <a:schemeClr val="dk1"/>
                </a:solidFill>
                <a:latin typeface="Lato"/>
                <a:ea typeface="Lato"/>
                <a:cs typeface="Lato"/>
                <a:sym typeface="Lato"/>
              </a:rPr>
              <a:t>I’ll start by chatting a bit about each of the artist development programmes. As I mentioned, we have FAQ documents on our website, and we’ll be covering a lot of the information in there today, but then we’ll have a chance to ask questions for anything we haven’t addressed. To ask a question, please either write it in the chat, or turn on your camera and click the ‘raise hand’ button. </a:t>
            </a:r>
            <a:endParaRPr sz="1400">
              <a:solidFill>
                <a:schemeClr val="dk1"/>
              </a:solidFill>
              <a:latin typeface="Lato"/>
              <a:ea typeface="Lato"/>
              <a:cs typeface="Lato"/>
              <a:sym typeface="Lato"/>
            </a:endParaRPr>
          </a:p>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a:p>
            <a:pPr indent="0" lvl="0" marL="0" rtl="0" algn="l">
              <a:spcBef>
                <a:spcPts val="0"/>
              </a:spcBef>
              <a:spcAft>
                <a:spcPts val="0"/>
              </a:spcAft>
              <a:buSzPts val="1100"/>
              <a:buNone/>
            </a:pPr>
            <a:r>
              <a:rPr lang="en-GB" sz="1400">
                <a:solidFill>
                  <a:schemeClr val="dk1"/>
                </a:solidFill>
                <a:latin typeface="Lato"/>
                <a:ea typeface="Lato"/>
                <a:cs typeface="Lato"/>
                <a:sym typeface="Lato"/>
              </a:rPr>
              <a:t>The plan of today’s session is: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Introduction</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Outlining the programmes</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Reach</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Launchpad</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Breakthrough</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Incubate</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What makes an application exceptional</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Reach</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Launchpad</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Breakthrough</a:t>
            </a:r>
            <a:endParaRPr sz="1400">
              <a:solidFill>
                <a:schemeClr val="dk1"/>
              </a:solidFill>
              <a:latin typeface="Lato"/>
              <a:ea typeface="Lato"/>
              <a:cs typeface="Lato"/>
              <a:sym typeface="Lato"/>
            </a:endParaRPr>
          </a:p>
          <a:p>
            <a:pPr indent="-317500" lvl="1" marL="9144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Incubate</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What we mean by disabled</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Pay</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to Apply</a:t>
            </a:r>
            <a:endParaRPr sz="1400">
              <a:solidFill>
                <a:schemeClr val="dk1"/>
              </a:solidFill>
              <a:latin typeface="Lato"/>
              <a:ea typeface="Lato"/>
              <a:cs typeface="Lato"/>
              <a:sym typeface="Lato"/>
            </a:endParaRPr>
          </a:p>
          <a:p>
            <a:pPr indent="-317500" lvl="0" marL="457200" rtl="0" algn="l">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Questions and discussion</a:t>
            </a:r>
            <a:endParaRPr sz="1400">
              <a:solidFill>
                <a:schemeClr val="dk1"/>
              </a:solidFill>
              <a:latin typeface="Lato"/>
              <a:ea typeface="Lato"/>
              <a:cs typeface="Lato"/>
              <a:sym typeface="La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sz="1400">
                <a:latin typeface="Lato"/>
                <a:ea typeface="Lato"/>
                <a:cs typeface="Lato"/>
                <a:sym typeface="Lato"/>
              </a:rPr>
              <a:t>Hi,</a:t>
            </a:r>
            <a:endParaRPr sz="1400">
              <a:latin typeface="Lato"/>
              <a:ea typeface="Lato"/>
              <a:cs typeface="Lato"/>
              <a:sym typeface="Lato"/>
            </a:endParaRPr>
          </a:p>
          <a:p>
            <a:pPr indent="0" lvl="0" marL="0" rtl="0" algn="l">
              <a:lnSpc>
                <a:spcPct val="100000"/>
              </a:lnSpc>
              <a:spcBef>
                <a:spcPts val="0"/>
              </a:spcBef>
              <a:spcAft>
                <a:spcPts val="0"/>
              </a:spcAft>
              <a:buSzPts val="1100"/>
              <a:buNone/>
            </a:pPr>
            <a:r>
              <a:t/>
            </a:r>
            <a:endParaRPr sz="1400">
              <a:latin typeface="Lato"/>
              <a:ea typeface="Lato"/>
              <a:cs typeface="Lato"/>
              <a:sym typeface="Lato"/>
            </a:endParaRPr>
          </a:p>
          <a:p>
            <a:pPr indent="0" lvl="0" marL="0" rtl="0" algn="l">
              <a:lnSpc>
                <a:spcPct val="100000"/>
              </a:lnSpc>
              <a:spcBef>
                <a:spcPts val="0"/>
              </a:spcBef>
              <a:spcAft>
                <a:spcPts val="0"/>
              </a:spcAft>
              <a:buSzPts val="1100"/>
              <a:buNone/>
            </a:pPr>
            <a:r>
              <a:rPr lang="en-GB" sz="1400">
                <a:latin typeface="Lato"/>
                <a:ea typeface="Lato"/>
                <a:cs typeface="Lato"/>
                <a:sym typeface="Lato"/>
              </a:rPr>
              <a:t>I’m Jamie Hale, </a:t>
            </a:r>
            <a:r>
              <a:rPr lang="en-GB" sz="1400">
                <a:solidFill>
                  <a:schemeClr val="dk1"/>
                </a:solidFill>
                <a:latin typeface="Lato"/>
                <a:ea typeface="Lato"/>
                <a:cs typeface="Lato"/>
                <a:sym typeface="Lato"/>
              </a:rPr>
              <a:t>I’m Jamie, the Artistic Director at CRIPtic and I’m a white person with dark red hair and beard, and a grey headrest behind my head. I’m wearing </a:t>
            </a:r>
            <a:r>
              <a:rPr lang="en-GB" sz="1400">
                <a:solidFill>
                  <a:schemeClr val="dk1"/>
                </a:solidFill>
                <a:highlight>
                  <a:srgbClr val="D9EAD3"/>
                </a:highlight>
                <a:latin typeface="Lato"/>
                <a:ea typeface="Lato"/>
                <a:cs typeface="Lato"/>
                <a:sym typeface="Lato"/>
              </a:rPr>
              <a:t>[clothing description].</a:t>
            </a:r>
            <a:endParaRPr sz="1400">
              <a:solidFill>
                <a:schemeClr val="dk1"/>
              </a:solidFill>
              <a:highlight>
                <a:srgbClr val="D9EAD3"/>
              </a:highlight>
              <a:latin typeface="Lato"/>
              <a:ea typeface="Lato"/>
              <a:cs typeface="Lato"/>
              <a:sym typeface="Lato"/>
            </a:endParaRPr>
          </a:p>
          <a:p>
            <a:pPr indent="0" lvl="0" marL="0" rtl="0" algn="l">
              <a:lnSpc>
                <a:spcPct val="100000"/>
              </a:lnSpc>
              <a:spcBef>
                <a:spcPts val="0"/>
              </a:spcBef>
              <a:spcAft>
                <a:spcPts val="0"/>
              </a:spcAft>
              <a:buSzPts val="1100"/>
              <a:buNone/>
            </a:pPr>
            <a:r>
              <a:t/>
            </a:r>
            <a:endParaRPr sz="1400">
              <a:solidFill>
                <a:schemeClr val="dk1"/>
              </a:solidFill>
              <a:highlight>
                <a:srgbClr val="D9EAD3"/>
              </a:highlight>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For people who don’t know much about CRIPtic, we’re a disabled-led arts organisation that creates authentic pathways for disabled people to flourish in the arts - from community workshops to breakthrough performances. </a:t>
            </a:r>
            <a:endParaRPr sz="1400">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sz="1400">
              <a:solidFill>
                <a:schemeClr val="dk1"/>
              </a:solidFill>
              <a:highlight>
                <a:srgbClr val="D9EAD3"/>
              </a:highlight>
              <a:latin typeface="Lato"/>
              <a:ea typeface="Lato"/>
              <a:cs typeface="Lato"/>
              <a:sym typeface="Lato"/>
            </a:endParaRPr>
          </a:p>
          <a:p>
            <a:pPr indent="0" lvl="0" marL="0" rtl="0" algn="l">
              <a:lnSpc>
                <a:spcPct val="100000"/>
              </a:lnSpc>
              <a:spcBef>
                <a:spcPts val="0"/>
              </a:spcBef>
              <a:spcAft>
                <a:spcPts val="0"/>
              </a:spcAft>
              <a:buSzPts val="1100"/>
              <a:buNone/>
            </a:pPr>
            <a:r>
              <a:rPr b="1" lang="en-GB" sz="1400">
                <a:solidFill>
                  <a:schemeClr val="dk1"/>
                </a:solidFill>
                <a:latin typeface="Lato"/>
                <a:ea typeface="Lato"/>
                <a:cs typeface="Lato"/>
                <a:sym typeface="Lato"/>
              </a:rPr>
              <a:t>(KEPT FROM PREVIOUS VERSION)</a:t>
            </a:r>
            <a:endParaRPr b="1" sz="1400">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sz="1400">
              <a:solidFill>
                <a:schemeClr val="dk1"/>
              </a:solidFill>
              <a:highlight>
                <a:srgbClr val="D9EAD3"/>
              </a:highlight>
              <a:latin typeface="Lato"/>
              <a:ea typeface="Lato"/>
              <a:cs typeface="Lato"/>
              <a:sym typeface="Lato"/>
            </a:endParaRPr>
          </a:p>
          <a:p>
            <a:pPr indent="0" lvl="0" marL="0" rtl="0" algn="l">
              <a:lnSpc>
                <a:spcPct val="100000"/>
              </a:lnSpc>
              <a:spcBef>
                <a:spcPts val="0"/>
              </a:spcBef>
              <a:spcAft>
                <a:spcPts val="0"/>
              </a:spcAft>
              <a:buSzPts val="1100"/>
              <a:buNone/>
            </a:pPr>
            <a:r>
              <a:rPr lang="en-GB" sz="1400">
                <a:latin typeface="Lato"/>
                <a:ea typeface="Lato"/>
                <a:cs typeface="Lato"/>
                <a:sym typeface="Lato"/>
              </a:rPr>
              <a:t>and I founded CRIPtic Arts, initially as a one-off showcase in 2019, then as a development programme in 2021. I did this, because as a disabled artist, performer, and theatremaker, I realised that I faced a huge amount of barriers to developing my career - but also that I’d had a lot of luck, advice, and support in doing so, and I wanted to work with, support, and offer development opportunities to other artists, to try and help them not face the same barriers I’d faced.</a:t>
            </a:r>
            <a:br>
              <a:rPr lang="en-GB" sz="1400">
                <a:latin typeface="Lato"/>
                <a:ea typeface="Lato"/>
                <a:cs typeface="Lato"/>
                <a:sym typeface="Lato"/>
              </a:rPr>
            </a:br>
            <a:br>
              <a:rPr lang="en-GB" sz="1400">
                <a:latin typeface="Lato"/>
                <a:ea typeface="Lato"/>
                <a:cs typeface="Lato"/>
                <a:sym typeface="Lato"/>
              </a:rPr>
            </a:br>
            <a:r>
              <a:rPr lang="en-GB" sz="1400">
                <a:latin typeface="Lato"/>
                <a:ea typeface="Lato"/>
                <a:cs typeface="Lato"/>
                <a:sym typeface="Lato"/>
              </a:rPr>
              <a:t>My own theatre work is multi-disciplinary, writing, performing, and directing, including my Evening Standard Theatremaker of the Year show, NOT DYING, now being reworked as Quality of Life is Not A Measurable Outcome, and it’s that multi-disciplinary approach that I want to bring to the work we develop here at CRIPtic.</a:t>
            </a:r>
            <a:br>
              <a:rPr lang="en-GB" sz="1400">
                <a:latin typeface="Lato"/>
                <a:ea typeface="Lato"/>
                <a:cs typeface="Lato"/>
                <a:sym typeface="Lato"/>
              </a:rPr>
            </a:br>
            <a:br>
              <a:rPr lang="en-GB" sz="1400">
                <a:latin typeface="Lato"/>
                <a:ea typeface="Lato"/>
                <a:cs typeface="Lato"/>
                <a:sym typeface="Lato"/>
              </a:rPr>
            </a:br>
            <a:r>
              <a:rPr lang="en-GB" sz="1400">
                <a:latin typeface="Lato"/>
                <a:ea typeface="Lato"/>
                <a:cs typeface="Lato"/>
                <a:sym typeface="Lato"/>
              </a:rPr>
              <a:t>I see CRIPtic as having three key areas - workshops, training and development for disabled creatives, showcasing work by disabled creatives, and changing the industry to improve access for disabled creatives and audiences.</a:t>
            </a:r>
            <a:br>
              <a:rPr lang="en-GB" sz="1400">
                <a:latin typeface="Lato"/>
                <a:ea typeface="Lato"/>
                <a:cs typeface="Lato"/>
                <a:sym typeface="Lato"/>
              </a:rPr>
            </a:br>
            <a:br>
              <a:rPr lang="en-GB" sz="1400">
                <a:latin typeface="Lato"/>
                <a:ea typeface="Lato"/>
                <a:cs typeface="Lato"/>
                <a:sym typeface="Lato"/>
              </a:rPr>
            </a:br>
            <a:r>
              <a:rPr lang="en-GB" sz="1400">
                <a:latin typeface="Lato"/>
                <a:ea typeface="Lato"/>
                <a:cs typeface="Lato"/>
                <a:sym typeface="Lato"/>
              </a:rPr>
              <a:t>When I talk about CRIPtic as being for disabled creatives, I’m using that phrase as broadly as possible. ‘Disabled’, for CRIPtic, isn’t a word for people who have, or don’t have, specific diagnoses, but for people who face disableist barriers, regardless of underlying condition. That means that we explicitly include deaf people, neurodivergent people, people with mental health problems, and more, all under this banner. This is because our approach is coming from the </a:t>
            </a:r>
            <a:r>
              <a:rPr i="1" lang="en-GB" sz="1400">
                <a:latin typeface="Lato"/>
                <a:ea typeface="Lato"/>
                <a:cs typeface="Lato"/>
                <a:sym typeface="Lato"/>
              </a:rPr>
              <a:t>social model of disability</a:t>
            </a:r>
            <a:r>
              <a:rPr lang="en-GB" sz="1400">
                <a:latin typeface="Lato"/>
                <a:ea typeface="Lato"/>
                <a:cs typeface="Lato"/>
                <a:sym typeface="Lato"/>
              </a:rPr>
              <a:t>, which focuses on the barriers people face, not the conditions they have. We talk more about what this means to us on our website</a:t>
            </a:r>
            <a:endParaRPr sz="1400">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9fc1ca1953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29fc1ca1953_1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This discussion is about our key programmes for developing disabled creatives.</a:t>
            </a:r>
            <a:r>
              <a:rPr lang="en-GB" sz="1400">
                <a:solidFill>
                  <a:schemeClr val="dk1"/>
                </a:solidFill>
                <a:latin typeface="Lato"/>
                <a:ea typeface="Lato"/>
                <a:cs typeface="Lato"/>
                <a:sym typeface="Lato"/>
              </a:rPr>
              <a:t> The programmes are Reach, Launchpad, Breakthrough, and Incubate, and they’re all for slightly different groups of people, so I’m going to begin by briefly laying out a bit about them</a:t>
            </a:r>
            <a:endParaRPr sz="14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9fc1ca1953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g29fc1ca1953_1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Overview</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Reach supports five emerging UK-based disabled </a:t>
            </a:r>
            <a:r>
              <a:rPr lang="en-GB" sz="1400">
                <a:solidFill>
                  <a:schemeClr val="dk1"/>
                </a:solidFill>
                <a:latin typeface="Lato"/>
                <a:ea typeface="Lato"/>
                <a:cs typeface="Lato"/>
                <a:sym typeface="Lato"/>
              </a:rPr>
              <a:t>theatre makers</a:t>
            </a:r>
            <a:r>
              <a:rPr lang="en-GB" sz="1400">
                <a:solidFill>
                  <a:schemeClr val="dk1"/>
                </a:solidFill>
                <a:latin typeface="Lato"/>
                <a:ea typeface="Lato"/>
                <a:cs typeface="Lato"/>
                <a:sym typeface="Lato"/>
              </a:rPr>
              <a:t> to develop the script for a full-length show through a 4-month development programme run by Nickie Miles-Wildin.</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Structure</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programme features writers’ group sessions, 1:1 dramaturgy sessions and workshops, as well as a midpoint residential focused on writing, and a final residential geared towards embedding performance skills, culminating in a sharing of excerpts of the work, with an invited audience including industry professionals.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Pay</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Reach artists will receive a total of </a:t>
            </a:r>
            <a:r>
              <a:rPr b="1" lang="en-GB" sz="1400">
                <a:solidFill>
                  <a:schemeClr val="dk1"/>
                </a:solidFill>
                <a:latin typeface="Lato"/>
                <a:ea typeface="Lato"/>
                <a:cs typeface="Lato"/>
                <a:sym typeface="Lato"/>
              </a:rPr>
              <a:t>£1,100</a:t>
            </a:r>
            <a:r>
              <a:rPr lang="en-GB" sz="1400">
                <a:solidFill>
                  <a:schemeClr val="dk1"/>
                </a:solidFill>
                <a:latin typeface="Lato"/>
                <a:ea typeface="Lato"/>
                <a:cs typeface="Lato"/>
                <a:sym typeface="Lato"/>
              </a:rPr>
              <a:t> for participating in the programme. Hotel, travel and per diems for the residentials will be provided by CRIPtic Arts.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Who &amp; what we’re looking for</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looking for talented writers who have a strong idea of what their show is, what makes it unique and the audience it’s for. We’re also looking for people who like to work in collaborative group settings, and feel the structure of Reach will be beneficial in helping them to develop their work. This shouldn’t be your first piece of writing ever - but you don’t necessarily have to have had work staged or showcased previously. You should not have previously had a full-length solo show staged professionally.</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This programme is specifically supporting individual writers in creating a show, so is not designed for groups.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work should be somewhere between ‘completed pitch’ and ‘first draft’ stage, with ideas that are open to change and growth as you go through the programme. They should not have been staged more than twice, and only within ‘scratch’ settings.</a:t>
            </a:r>
            <a:endParaRPr sz="1400">
              <a:solidFill>
                <a:schemeClr val="dk1"/>
              </a:solidFill>
              <a:latin typeface="Lato"/>
              <a:ea typeface="Lato"/>
              <a:cs typeface="Lato"/>
              <a:sym typeface="La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9fc1ca1953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29fc1ca1953_3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Overview</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Launchpad is a development and staging scheme for four UK-based disabled writers/performers to further develop an existing work-in-progress piece. It culminates in a showcase in Autumn 2025/Spring 2026, where artists will stage a fully realised 20-minute excerpt of the work.</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Structure</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Launchpad cohort will take part in a programme including mentoring, development, group writer sessions, 1:1 dramaturgy, and a performance residential, with the programme culminating in a public staging.</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When staged, each piece will be directed by Jamie Hale (Artistic Director) and designed by a team of professional disabled designers tasked with building a unifying vision across the work.</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Pay</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Launchpad artists will receive a total of</a:t>
            </a:r>
            <a:r>
              <a:rPr b="1" lang="en-GB" sz="1400">
                <a:solidFill>
                  <a:schemeClr val="dk1"/>
                </a:solidFill>
                <a:latin typeface="Lato"/>
                <a:ea typeface="Lato"/>
                <a:cs typeface="Lato"/>
                <a:sym typeface="Lato"/>
              </a:rPr>
              <a:t> £1,200</a:t>
            </a:r>
            <a:r>
              <a:rPr lang="en-GB" sz="1400">
                <a:solidFill>
                  <a:schemeClr val="dk1"/>
                </a:solidFill>
                <a:latin typeface="Lato"/>
                <a:ea typeface="Lato"/>
                <a:cs typeface="Lato"/>
                <a:sym typeface="Lato"/>
              </a:rPr>
              <a:t> for their participation on the development programme, plus an additional </a:t>
            </a:r>
            <a:r>
              <a:rPr b="1" lang="en-GB" sz="1400">
                <a:solidFill>
                  <a:schemeClr val="dk1"/>
                </a:solidFill>
                <a:latin typeface="Lato"/>
                <a:ea typeface="Lato"/>
                <a:cs typeface="Lato"/>
                <a:sym typeface="Lato"/>
              </a:rPr>
              <a:t>£1,075</a:t>
            </a:r>
            <a:r>
              <a:rPr lang="en-GB" sz="1400">
                <a:solidFill>
                  <a:schemeClr val="dk1"/>
                </a:solidFill>
                <a:latin typeface="Lato"/>
                <a:ea typeface="Lato"/>
                <a:cs typeface="Lato"/>
                <a:sym typeface="Lato"/>
              </a:rPr>
              <a:t> for the rehearsals and showcase. Hotel, travel and per diems for the show rehearsals and performance will be provided by CRIPtic Arts.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Who &amp; what we’re looking for</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Launchpad exists for several overlapping reasons. Partly we want to put on a great show of exceptional work by disabled people at a world-class venue, spotlighting the art and artists.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However, we also see it as an important opportunity to give people a chance to move forward in their careers. It’s there to give people a boost to the next stage of their careers - so you don’t need to have performed at this level previously - but you do need the experience to prove that you can do it.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Launchpad is open to solo performers or small companies (3 people max). Companies need to be disabled-led, which means that a minimum 50% of the group must be disabled.</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Your piece needs to be at an early stage of development, where it can still grow and change, and where you are open to those changes being made to bring the four commissioned pieces together into a cohesive show. It should not be a piece you’re simultaneously working on for another project, as it needs the flexibility to be altered on Launchpad, but can be very much an idea you’d like to develop further in future.</a:t>
            </a:r>
            <a:endParaRPr sz="1400">
              <a:solidFill>
                <a:schemeClr val="dk1"/>
              </a:solidFill>
              <a:latin typeface="Lato"/>
              <a:ea typeface="Lato"/>
              <a:cs typeface="Lato"/>
              <a:sym typeface="Lato"/>
            </a:endParaRPr>
          </a:p>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9fc1ca1953_3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29fc1ca1953_3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Overview</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Breakthrough is a commission for a disabled UK-based creative or company who’s ready to break into the mainstream.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are looking to commission one creative/company to produce a sample of professional quality work to be distributed by CRIPtic. This can be anything from a 5-minute scene from a play, a song, a lighting portfolio, or a short video - we want to nurture your creativity and support you in creating something that showcases the absolute best you can achieve.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Structure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chosen creative will be paid to develop a commission and attend support and development sessions with Jamie Hale. They’ll also be linked up with an industry mentor of their choice, to learn from them over six mentoring sessions. At the end, they’ll have a high-quality calling card to showcase their potential.</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Pay</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Breakthrough artist will be paid </a:t>
            </a:r>
            <a:r>
              <a:rPr b="1" lang="en-GB" sz="1400">
                <a:solidFill>
                  <a:schemeClr val="dk1"/>
                </a:solidFill>
                <a:latin typeface="Lato"/>
                <a:ea typeface="Lato"/>
                <a:cs typeface="Lato"/>
                <a:sym typeface="Lato"/>
              </a:rPr>
              <a:t>£6,000</a:t>
            </a:r>
            <a:r>
              <a:rPr lang="en-GB" sz="1400">
                <a:solidFill>
                  <a:schemeClr val="dk1"/>
                </a:solidFill>
                <a:latin typeface="Lato"/>
                <a:ea typeface="Lato"/>
                <a:cs typeface="Lato"/>
                <a:sym typeface="Lato"/>
              </a:rPr>
              <a:t> to fund their time and costs to develop their commission and attend the four support and development sessions. They’ll also receive a further budget of </a:t>
            </a:r>
            <a:r>
              <a:rPr b="1" lang="en-GB" sz="1400">
                <a:solidFill>
                  <a:schemeClr val="dk1"/>
                </a:solidFill>
                <a:latin typeface="Lato"/>
                <a:ea typeface="Lato"/>
                <a:cs typeface="Lato"/>
                <a:sym typeface="Lato"/>
              </a:rPr>
              <a:t>£1,500</a:t>
            </a:r>
            <a:r>
              <a:rPr lang="en-GB" sz="1400">
                <a:solidFill>
                  <a:schemeClr val="dk1"/>
                </a:solidFill>
                <a:latin typeface="Lato"/>
                <a:ea typeface="Lato"/>
                <a:cs typeface="Lato"/>
                <a:sym typeface="Lato"/>
              </a:rPr>
              <a:t> to pay for six sessions with an industry mentor of their choice.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Who &amp; what it’s for</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Breakthrough is designed for disabled creatives who have had major showcasing opportunities and are making work at a level where they could be achieving mainstream industry success, but are facing barriers as disabled people that are preventing them from achieving this. There is no limit on the artform - we’re accepting applications from everyone from theatremakers to singers, comedians to lighting designers.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 proposal should be to create a very small sample of work at a very high quality - instead of trying to make the budget stretch as far as possible. We are looking for proposals that utilise the budget for excellence over quantity, and recommend that you plan to create no more than five minutes of audio or visual content, or a small sample of written content.</a:t>
            </a:r>
            <a:endParaRPr sz="1400">
              <a:solidFill>
                <a:schemeClr val="dk1"/>
              </a:solidFill>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9a0b969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349a0b9698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Overview</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Incubate is a leadership programme for four UK-based disabled emerging cultural leaders.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looking for disabled people leading change or building organisations in the arts – people developing and communicating ideas and making an impact. The impact could be sector-wide or community-specific, as long as you’re adding to a shared ecosphere of disabled people and organisations.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Structure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A programme of 12 peer facilitated sessions. These are structured and led by CRIPtic, but participants will be expected to prepare and present from their own experience and expertise at most sessions.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Pay</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As a mentoring and development scheme, this programme is not paid. It is free to attend and CRIPtic will cover the access costs associated with joining the programme.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latin typeface="Lato"/>
                <a:ea typeface="Lato"/>
                <a:cs typeface="Lato"/>
                <a:sym typeface="Lato"/>
              </a:rPr>
              <a:t>Who &amp; what it’s for</a:t>
            </a:r>
            <a:endParaRPr b="1"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looking for people with ideas that have the capacity to benefit from the programme we offer – but also have something to bring to it.</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Your organisation or practice should fit somewhere between “a well thought-through but untested idea” and “established for a year, with regular income and staff”. It needs to be feasible, unique and marketable and fit into a niche in the arts and creative industries.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You can apply whether you’re a small team or an individual establishing an organisation. However, if you are a group/company, at least 50% of the members must be disabled and it must be disabled-led.</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There are no limits on the type of cultural leaders or arts organisations which can apply – but you will need to demonstrate that the idea could work and that you are able to do it, that it’s not already happening, and that there is a market for it – whether funded through grants, consultancy, or something else.</a:t>
            </a:r>
            <a:endParaRPr sz="1400">
              <a:solidFill>
                <a:schemeClr val="dk1"/>
              </a:solidFill>
              <a:latin typeface="Lato"/>
              <a:ea typeface="Lato"/>
              <a:cs typeface="Lato"/>
              <a:sym typeface="Lato"/>
            </a:endParaRPr>
          </a:p>
          <a:p>
            <a:pPr indent="0" lvl="0" marL="0" rtl="0" algn="l">
              <a:lnSpc>
                <a:spcPct val="115000"/>
              </a:lnSpc>
              <a:spcBef>
                <a:spcPts val="1200"/>
              </a:spcBef>
              <a:spcAft>
                <a:spcPts val="120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9fc1ca1953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29fc1ca1953_3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First things first: for all applications, don’t worry about neuronormative applications and what you think is “expected” in terms of spelling, grammar and structure - your application will be read by a disabled team and will be assessed on its creative or organisational merits. Just tell us about the things we’ve asked you to tell us about, in the way that works best for you.</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know that we’ll be overwhelmed with high-quality applications, but what makes them stand out?</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9fc1ca1953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g29fc1ca1953_3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looking for talented writers with a strong sense of tone, voice, and character, shining through in the sample work uploaded. We want pieces that showcase the range of disabled writers, creating pieces that will bring something new to the theatre world. We’re very interested to receive pitches from shows with delivery in BSL and other signed languages.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often receive a lot of pitches on the following topics:</a:t>
            </a:r>
            <a:endParaRPr sz="1400">
              <a:solidFill>
                <a:schemeClr val="dk1"/>
              </a:solidFill>
              <a:latin typeface="Lato"/>
              <a:ea typeface="Lato"/>
              <a:cs typeface="Lato"/>
              <a:sym typeface="Lato"/>
            </a:endParaRPr>
          </a:p>
          <a:p>
            <a:pPr indent="-317500" lvl="0" marL="457200" rtl="0" algn="l">
              <a:lnSpc>
                <a:spcPct val="115000"/>
              </a:lnSpc>
              <a:spcBef>
                <a:spcPts val="1200"/>
              </a:spcBef>
              <a:spcAft>
                <a:spcPts val="0"/>
              </a:spcAft>
              <a:buClr>
                <a:schemeClr val="dk1"/>
              </a:buClr>
              <a:buSzPts val="1400"/>
              <a:buFont typeface="Lato"/>
              <a:buChar char="●"/>
            </a:pPr>
            <a:r>
              <a:rPr lang="en-GB" sz="1400">
                <a:solidFill>
                  <a:schemeClr val="dk1"/>
                </a:solidFill>
                <a:latin typeface="Lato"/>
                <a:ea typeface="Lato"/>
                <a:cs typeface="Lato"/>
                <a:sym typeface="Lato"/>
              </a:rPr>
              <a:t>Narratives about encounters with the medical system (often discriminatory ones) and experiences of diagnosis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What it’s like to have a particular experience (e.g. “being invisibly disabled”, “being visibly disabled”, “being neurodivergent”)</a:t>
            </a:r>
            <a:endParaRPr sz="14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latin typeface="Lato"/>
                <a:ea typeface="Lato"/>
                <a:cs typeface="Lato"/>
                <a:sym typeface="Lato"/>
              </a:rPr>
              <a:t>If you have a great idea on one of those themes please don’t let this stop you from submitting, because great work shines through in every topic. However, if you’re choosing what work to submit, consider sending us something we haven’t encountered before.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Reach exists to nurture exciting, bold, and fresh ideas. When we’re assessing applications, we will often ask ourselves questions like:</a:t>
            </a:r>
            <a:endParaRPr sz="1400">
              <a:solidFill>
                <a:schemeClr val="dk1"/>
              </a:solidFill>
              <a:latin typeface="Lato"/>
              <a:ea typeface="Lato"/>
              <a:cs typeface="Lato"/>
              <a:sym typeface="Lato"/>
            </a:endParaRPr>
          </a:p>
          <a:p>
            <a:pPr indent="-317500" lvl="0" marL="457200" rtl="0" algn="l">
              <a:lnSpc>
                <a:spcPct val="115000"/>
              </a:lnSpc>
              <a:spcBef>
                <a:spcPts val="1000"/>
              </a:spcBef>
              <a:spcAft>
                <a:spcPts val="0"/>
              </a:spcAft>
              <a:buClr>
                <a:schemeClr val="dk1"/>
              </a:buClr>
              <a:buSzPts val="1400"/>
              <a:buFont typeface="Lato"/>
              <a:buChar char="●"/>
            </a:pPr>
            <a:r>
              <a:rPr lang="en-GB" sz="1400">
                <a:solidFill>
                  <a:schemeClr val="dk1"/>
                </a:solidFill>
                <a:latin typeface="Lato"/>
                <a:ea typeface="Lato"/>
                <a:cs typeface="Lato"/>
                <a:sym typeface="Lato"/>
              </a:rPr>
              <a:t>Does the writer know the story they want to tell, the piece they want to make, and the venues they want to see it in?</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original is the idea? Have we seen it before?</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Is the piece at the right stage of development?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Can we imagine a future in which this piece can develop further after Reach?</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Do the applicants have enough experience for us to be confident that they can deliver this project?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Are the samples of work submitted of a quality and level that’s appropriate for Reach?</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many opportunities have the applicants had previously, and to what extent do they need Reach?</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clearly can we identify the shift that Reach would make in their creative practice and future career development? Are they at the right place for this opportunity to have real benefit?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1000"/>
              </a:spcAft>
              <a:buClr>
                <a:schemeClr val="dk1"/>
              </a:buClr>
              <a:buSzPts val="1400"/>
              <a:buFont typeface="Lato"/>
              <a:buChar char="●"/>
            </a:pPr>
            <a:r>
              <a:rPr lang="en-GB" sz="1400">
                <a:solidFill>
                  <a:schemeClr val="dk1"/>
                </a:solidFill>
                <a:latin typeface="Lato"/>
                <a:ea typeface="Lato"/>
                <a:cs typeface="Lato"/>
                <a:sym typeface="Lato"/>
              </a:rPr>
              <a:t>What barriers have they faced in accessing other opportunities? Are there things that Reach can offer (e.g. a venue with hoist-adapted toilets, and support towards funding for 1:1 support work and BSL interpreters) that they need and wouldn’t be provided by other opportunities?</a:t>
            </a:r>
            <a:endParaRPr sz="1400">
              <a:solidFill>
                <a:schemeClr val="dk1"/>
              </a:solidFill>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9fc1ca1953_3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29fc1ca1953_3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are looking for pieces that fit the brief, and have been created by a wide and diverse range of disabled people. We’re looking for ideas that feel new, fresh, and original.  We want things that bring a celebratory energy to this crip party - whether a quiet celebration of love and life, or a joyful burst of sound, colour, and light. We’re interested in pieces that bring something out that we’ve not encountered previously, or that illuminate a new facet of something we’ve seen before.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often receive a lot of pitches on the following topics:</a:t>
            </a:r>
            <a:endParaRPr sz="1400">
              <a:solidFill>
                <a:schemeClr val="dk1"/>
              </a:solidFill>
              <a:latin typeface="Lato"/>
              <a:ea typeface="Lato"/>
              <a:cs typeface="Lato"/>
              <a:sym typeface="Lato"/>
            </a:endParaRPr>
          </a:p>
          <a:p>
            <a:pPr indent="-317500" lvl="0" marL="457200" rtl="0" algn="l">
              <a:lnSpc>
                <a:spcPct val="115000"/>
              </a:lnSpc>
              <a:spcBef>
                <a:spcPts val="1000"/>
              </a:spcBef>
              <a:spcAft>
                <a:spcPts val="0"/>
              </a:spcAft>
              <a:buClr>
                <a:schemeClr val="dk1"/>
              </a:buClr>
              <a:buSzPts val="1400"/>
              <a:buFont typeface="Lato"/>
              <a:buChar char="●"/>
            </a:pPr>
            <a:r>
              <a:rPr lang="en-GB" sz="1400">
                <a:solidFill>
                  <a:schemeClr val="dk1"/>
                </a:solidFill>
                <a:latin typeface="Lato"/>
                <a:ea typeface="Lato"/>
                <a:cs typeface="Lato"/>
                <a:sym typeface="Lato"/>
              </a:rPr>
              <a:t>Narratives about encounters with the medical system (often discriminatory ones) and experiences of diagnosis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What it’s like to have a particular experience (e.g. “being invisibly disabled”, “being visibly disabled”, “being neurodivergent”)</a:t>
            </a:r>
            <a:endParaRPr sz="1400">
              <a:solidFill>
                <a:schemeClr val="dk1"/>
              </a:solidFill>
              <a:latin typeface="Lato"/>
              <a:ea typeface="Lato"/>
              <a:cs typeface="Lato"/>
              <a:sym typeface="Lato"/>
            </a:endParaRPr>
          </a:p>
          <a:p>
            <a:pPr indent="0" lvl="0" marL="45720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also receive a lot of pitches that are solo shows, monologues, poetry, and story-telling, and are also very interested to receive pitches from people working in other and combined art-forms, especially music, dance, and delivery in BSL and other signed languages.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What we’re more excited about are pieces that have a disabled lens and viewpoint, but which are exploring wide ranging topics.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want work that we can understand and market. This means that pitches need to be clear - we need to understand what you’re doing, why you’re doing it, and how you’re doing it, what you want the audience to take from your performance.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When we’re assessing applications, we will often ask ourselves questions like:</a:t>
            </a:r>
            <a:endParaRPr sz="1400">
              <a:solidFill>
                <a:schemeClr val="dk1"/>
              </a:solidFill>
              <a:latin typeface="Lato"/>
              <a:ea typeface="Lato"/>
              <a:cs typeface="Lato"/>
              <a:sym typeface="Lato"/>
            </a:endParaRPr>
          </a:p>
          <a:p>
            <a:pPr indent="-317500" lvl="0" marL="457200" rtl="0" algn="l">
              <a:lnSpc>
                <a:spcPct val="115000"/>
              </a:lnSpc>
              <a:spcBef>
                <a:spcPts val="1000"/>
              </a:spcBef>
              <a:spcAft>
                <a:spcPts val="0"/>
              </a:spcAft>
              <a:buClr>
                <a:schemeClr val="dk1"/>
              </a:buClr>
              <a:buSzPts val="1400"/>
              <a:buFont typeface="Lato"/>
              <a:buChar char="●"/>
            </a:pPr>
            <a:r>
              <a:rPr lang="en-GB" sz="1400">
                <a:solidFill>
                  <a:schemeClr val="dk1"/>
                </a:solidFill>
                <a:latin typeface="Lato"/>
                <a:ea typeface="Lato"/>
                <a:cs typeface="Lato"/>
                <a:sym typeface="Lato"/>
              </a:rPr>
              <a:t>How original is the idea? Have we seen it before?</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Is the piece at the right stage of development for us to work together on shaping it for performance?</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Can we imagine a future in which this piece can develop further after Launchpad?</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Is this piece going to be marketable to other audiences and venues in the future?</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Do the applicants have enough experience for us to be confident that they can deliver this project?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Are the samples of work submitted of a quality and level that’s appropriate for Launchpad?</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many opportunities have the applicants had previously, and to what extent do they need this opportunity?</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clearly can we identify the shift that Launchpad would make in their creative practice and future career development? Are they at the right place for this opportunity to have real benefit?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1000"/>
              </a:spcAft>
              <a:buClr>
                <a:schemeClr val="dk1"/>
              </a:buClr>
              <a:buSzPts val="1400"/>
              <a:buFont typeface="Lato"/>
              <a:buChar char="●"/>
            </a:pPr>
            <a:r>
              <a:rPr lang="en-GB" sz="1400">
                <a:solidFill>
                  <a:schemeClr val="dk1"/>
                </a:solidFill>
                <a:latin typeface="Lato"/>
                <a:ea typeface="Lato"/>
                <a:cs typeface="Lato"/>
                <a:sym typeface="Lato"/>
              </a:rPr>
              <a:t>What barriers have they faced in accessing other opportunities? Are there things that Launchpad can offer (e.g. a venue with hoist-adapted toilets, and support towards funding for 1:1 support work and BSL interpreters) that they need and that wouldn’t be provided by other opportunities?</a:t>
            </a:r>
            <a:endParaRPr sz="1400">
              <a:solidFill>
                <a:schemeClr val="dk1"/>
              </a:solidFill>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9fc1ca1953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g29fc1ca1953_3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latin typeface="Lato"/>
                <a:ea typeface="Lato"/>
                <a:cs typeface="Lato"/>
                <a:sym typeface="Lato"/>
              </a:rPr>
              <a:t>We are looking for:</a:t>
            </a:r>
            <a:endParaRPr sz="1400">
              <a:solidFill>
                <a:schemeClr val="dk1"/>
              </a:solidFill>
              <a:latin typeface="Lato"/>
              <a:ea typeface="Lato"/>
              <a:cs typeface="Lato"/>
              <a:sym typeface="Lato"/>
            </a:endParaRPr>
          </a:p>
          <a:p>
            <a:pPr indent="-317500" lvl="0" marL="457200" rtl="0" algn="l">
              <a:lnSpc>
                <a:spcPct val="115000"/>
              </a:lnSpc>
              <a:spcBef>
                <a:spcPts val="1200"/>
              </a:spcBef>
              <a:spcAft>
                <a:spcPts val="0"/>
              </a:spcAft>
              <a:buClr>
                <a:schemeClr val="dk1"/>
              </a:buClr>
              <a:buSzPts val="1400"/>
              <a:buFont typeface="Lato"/>
              <a:buChar char="●"/>
            </a:pPr>
            <a:r>
              <a:rPr lang="en-GB" sz="1400">
                <a:solidFill>
                  <a:schemeClr val="dk1"/>
                </a:solidFill>
                <a:latin typeface="Lato"/>
                <a:ea typeface="Lato"/>
                <a:cs typeface="Lato"/>
                <a:sym typeface="Lato"/>
              </a:rPr>
              <a:t>People whose track records show that they are on the brink of breaking through into the mainstream arts sector - and who can show that this commission would challenge the disableist barriers currently limiting their opportunities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for commissions that function as an independent ‘calling card’ to the industry, rather than a smaller part or partial development of a wider project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that rely entirely on Breakthrough funding and are not seeking or relying on other funding or partnerships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Small ideas that focus on using the full budget to create excellent work, rather than on creating as much work as possible with the budget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whose budget is feasible - including paying yourself and all partners fairly, and with enough funding budgeted to ensure you can use high-quality services</a:t>
            </a:r>
            <a:endParaRPr sz="14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latin typeface="Lato"/>
                <a:ea typeface="Lato"/>
                <a:cs typeface="Lato"/>
                <a:sym typeface="Lato"/>
              </a:rPr>
              <a:t>We aren’t looking for:</a:t>
            </a:r>
            <a:endParaRPr sz="1400">
              <a:solidFill>
                <a:schemeClr val="dk1"/>
              </a:solidFill>
              <a:latin typeface="Lato"/>
              <a:ea typeface="Lato"/>
              <a:cs typeface="Lato"/>
              <a:sym typeface="Lato"/>
            </a:endParaRPr>
          </a:p>
          <a:p>
            <a:pPr indent="-317500" lvl="0" marL="457200" rtl="0" algn="l">
              <a:lnSpc>
                <a:spcPct val="115000"/>
              </a:lnSpc>
              <a:spcBef>
                <a:spcPts val="120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focusing primarily on your personal development (e.g. proposals designed for Arts Council England Developing Your Creative Practice funding)</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for Breakthrough to fund part of a wider project (e.g. the script for a TV episode), unless it is clear that you are applying to create the work that you will use to demonstrate your talent and ability to the wider industry</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for Breakthrough to fund part of a project alongside other funding streams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that focus on external work (e.g. community outreach) instead of producing an item of excellence</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Proposals for projects that would take longer to complete than the Breakthrough timeline (completion by Dec 2025)</a:t>
            </a:r>
            <a:endParaRPr sz="14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latin typeface="Lato"/>
                <a:ea typeface="Lato"/>
                <a:cs typeface="Lato"/>
                <a:sym typeface="Lato"/>
              </a:rPr>
              <a:t>When we’re assessing applications, we will often ask ourselves questions like:</a:t>
            </a:r>
            <a:endParaRPr sz="1400">
              <a:solidFill>
                <a:schemeClr val="dk1"/>
              </a:solidFill>
              <a:latin typeface="Lato"/>
              <a:ea typeface="Lato"/>
              <a:cs typeface="Lato"/>
              <a:sym typeface="Lato"/>
            </a:endParaRPr>
          </a:p>
          <a:p>
            <a:pPr indent="-317500" lvl="0" marL="457200" rtl="0" algn="l">
              <a:lnSpc>
                <a:spcPct val="115000"/>
              </a:lnSpc>
              <a:spcBef>
                <a:spcPts val="1200"/>
              </a:spcBef>
              <a:spcAft>
                <a:spcPts val="0"/>
              </a:spcAft>
              <a:buClr>
                <a:schemeClr val="dk1"/>
              </a:buClr>
              <a:buSzPts val="1400"/>
              <a:buFont typeface="Lato"/>
              <a:buChar char="●"/>
            </a:pPr>
            <a:r>
              <a:rPr lang="en-GB" sz="1400">
                <a:solidFill>
                  <a:schemeClr val="dk1"/>
                </a:solidFill>
                <a:latin typeface="Lato"/>
                <a:ea typeface="Lato"/>
                <a:cs typeface="Lato"/>
                <a:sym typeface="Lato"/>
              </a:rPr>
              <a:t>Is this person at the right stage in their career for this project? They should be excelling, but not quite getting the highest profile opportunities they’re reaching for</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Will this commission help this person break into the mainstream?</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Is their proposal clearly marketable within the trends and expectations of mainstream work in that genre and field?</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Do the applicants have enough experience for us to be confident that they can deliver this project?</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Are the samples of work submitted of a quality and level that demonstrate clear potential for mainstream success?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How many opportunities have the applicants had previously, and to what extent do they need Breakthrough specifically, as opposed to other programmes and commissions?</a:t>
            </a:r>
            <a:endParaRPr sz="1400">
              <a:solidFill>
                <a:schemeClr val="dk1"/>
              </a:solidFill>
              <a:latin typeface="Lato"/>
              <a:ea typeface="Lato"/>
              <a:cs typeface="Lato"/>
              <a:sym typeface="Lato"/>
            </a:endParaRPr>
          </a:p>
          <a:p>
            <a:pPr indent="-317500" lvl="0" marL="457200" rtl="0" algn="l">
              <a:lnSpc>
                <a:spcPct val="11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Is it clear to us what disableist barriers the applicants are facing, and how the Breakthrough commission would support them in challenging those</a:t>
            </a:r>
            <a:r>
              <a:rPr lang="en-GB" sz="1400">
                <a:solidFill>
                  <a:schemeClr val="dk1"/>
                </a:solidFill>
                <a:latin typeface="Lato"/>
                <a:ea typeface="Lato"/>
                <a:cs typeface="Lato"/>
                <a:sym typeface="Lato"/>
              </a:rPr>
              <a:t>?</a:t>
            </a:r>
            <a:endParaRPr sz="1400">
              <a:solidFill>
                <a:schemeClr val="dk1"/>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9a0b96982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349a0b96982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400">
                <a:solidFill>
                  <a:schemeClr val="dk1"/>
                </a:solidFill>
                <a:latin typeface="Lato"/>
                <a:ea typeface="Lato"/>
                <a:cs typeface="Lato"/>
                <a:sym typeface="Lato"/>
              </a:rPr>
              <a:t>What we’re looking for:</a:t>
            </a:r>
            <a:endParaRPr sz="1400">
              <a:solidFill>
                <a:schemeClr val="dk1"/>
              </a:solidFill>
              <a:latin typeface="Lato"/>
              <a:ea typeface="Lato"/>
              <a:cs typeface="Lato"/>
              <a:sym typeface="Lato"/>
            </a:endParaRPr>
          </a:p>
          <a:p>
            <a:pPr indent="0" lvl="0" marL="0" rtl="0" algn="l">
              <a:lnSpc>
                <a:spcPct val="125000"/>
              </a:lnSpc>
              <a:spcBef>
                <a:spcPts val="1200"/>
              </a:spcBef>
              <a:spcAft>
                <a:spcPts val="0"/>
              </a:spcAft>
              <a:buNone/>
            </a:pPr>
            <a:r>
              <a:rPr lang="en-GB" sz="1400">
                <a:solidFill>
                  <a:schemeClr val="dk1"/>
                </a:solidFill>
                <a:latin typeface="Lato"/>
                <a:ea typeface="Lato"/>
                <a:cs typeface="Lato"/>
                <a:sym typeface="Lato"/>
              </a:rPr>
              <a:t>We’re looking for </a:t>
            </a:r>
            <a:r>
              <a:rPr b="1" lang="en-GB" sz="1400">
                <a:solidFill>
                  <a:schemeClr val="dk1"/>
                </a:solidFill>
                <a:latin typeface="Lato"/>
                <a:ea typeface="Lato"/>
                <a:cs typeface="Lato"/>
                <a:sym typeface="Lato"/>
              </a:rPr>
              <a:t>feasible, unique, marketable</a:t>
            </a:r>
            <a:r>
              <a:rPr lang="en-GB" sz="1400">
                <a:solidFill>
                  <a:schemeClr val="dk1"/>
                </a:solidFill>
                <a:latin typeface="Lato"/>
                <a:ea typeface="Lato"/>
                <a:cs typeface="Lato"/>
                <a:sym typeface="Lato"/>
              </a:rPr>
              <a:t> ideas that fit into a niche in the arts and creative industries.</a:t>
            </a:r>
            <a:endParaRPr sz="1400">
              <a:solidFill>
                <a:schemeClr val="dk1"/>
              </a:solidFill>
              <a:latin typeface="Lato"/>
              <a:ea typeface="Lato"/>
              <a:cs typeface="Lato"/>
              <a:sym typeface="Lato"/>
            </a:endParaRPr>
          </a:p>
          <a:p>
            <a:pPr indent="0" lvl="0" marL="0" rtl="0" algn="l">
              <a:lnSpc>
                <a:spcPct val="125000"/>
              </a:lnSpc>
              <a:spcBef>
                <a:spcPts val="0"/>
              </a:spcBef>
              <a:spcAft>
                <a:spcPts val="0"/>
              </a:spcAft>
              <a:buNone/>
            </a:pPr>
            <a:r>
              <a:t/>
            </a:r>
            <a:endParaRPr sz="14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GB" sz="1400">
                <a:solidFill>
                  <a:schemeClr val="dk1"/>
                </a:solidFill>
                <a:latin typeface="Lato"/>
                <a:ea typeface="Lato"/>
                <a:cs typeface="Lato"/>
                <a:sym typeface="Lato"/>
              </a:rPr>
              <a:t>There are no limits on the type of cultural leaders or arts organisations which can apply – but you will need to demonstrate that the idea could work and that you are able to do it, that it’s not already happening, and that there is a market for it – whether funded through grants, consultancy, or something else.</a:t>
            </a:r>
            <a:endParaRPr sz="1400">
              <a:solidFill>
                <a:schemeClr val="dk1"/>
              </a:solidFill>
              <a:latin typeface="Lato"/>
              <a:ea typeface="Lato"/>
              <a:cs typeface="Lato"/>
              <a:sym typeface="Lato"/>
            </a:endParaRPr>
          </a:p>
          <a:p>
            <a:pPr indent="0" lvl="0" marL="0" rtl="0" algn="l">
              <a:lnSpc>
                <a:spcPct val="125000"/>
              </a:lnSpc>
              <a:spcBef>
                <a:spcPts val="0"/>
              </a:spcBef>
              <a:spcAft>
                <a:spcPts val="0"/>
              </a:spcAft>
              <a:buNone/>
            </a:pPr>
            <a:r>
              <a:t/>
            </a:r>
            <a:endParaRPr sz="1400">
              <a:solidFill>
                <a:schemeClr val="dk1"/>
              </a:solidFill>
              <a:latin typeface="Lato"/>
              <a:ea typeface="Lato"/>
              <a:cs typeface="Lato"/>
              <a:sym typeface="Lato"/>
            </a:endParaRPr>
          </a:p>
          <a:p>
            <a:pPr indent="0" lvl="0" marL="0" rtl="0" algn="l">
              <a:lnSpc>
                <a:spcPct val="125000"/>
              </a:lnSpc>
              <a:spcBef>
                <a:spcPts val="0"/>
              </a:spcBef>
              <a:spcAft>
                <a:spcPts val="0"/>
              </a:spcAft>
              <a:buNone/>
            </a:pPr>
            <a:r>
              <a:rPr lang="en-GB" sz="1400">
                <a:solidFill>
                  <a:schemeClr val="dk1"/>
                </a:solidFill>
                <a:latin typeface="Lato"/>
                <a:ea typeface="Lato"/>
                <a:cs typeface="Lato"/>
                <a:sym typeface="Lato"/>
              </a:rPr>
              <a:t>We also want you to consider:</a:t>
            </a:r>
            <a:endParaRPr sz="1400">
              <a:solidFill>
                <a:schemeClr val="dk1"/>
              </a:solidFill>
              <a:latin typeface="Lato"/>
              <a:ea typeface="Lato"/>
              <a:cs typeface="Lato"/>
              <a:sym typeface="Lato"/>
            </a:endParaRPr>
          </a:p>
          <a:p>
            <a:pPr indent="-317500" lvl="0" marL="457200" rtl="0" algn="l">
              <a:lnSpc>
                <a:spcPct val="125000"/>
              </a:lnSpc>
              <a:spcBef>
                <a:spcPts val="1000"/>
              </a:spcBef>
              <a:spcAft>
                <a:spcPts val="0"/>
              </a:spcAft>
              <a:buClr>
                <a:schemeClr val="dk1"/>
              </a:buClr>
              <a:buSzPts val="1400"/>
              <a:buFont typeface="Lato"/>
              <a:buChar char="●"/>
            </a:pPr>
            <a:r>
              <a:rPr lang="en-GB" sz="1400">
                <a:solidFill>
                  <a:schemeClr val="dk1"/>
                </a:solidFill>
                <a:latin typeface="Lato"/>
                <a:ea typeface="Lato"/>
                <a:cs typeface="Lato"/>
                <a:sym typeface="Lato"/>
              </a:rPr>
              <a:t>Why should it be this idea?</a:t>
            </a:r>
            <a:endParaRPr sz="1400">
              <a:solidFill>
                <a:schemeClr val="dk1"/>
              </a:solidFill>
              <a:latin typeface="Lato"/>
              <a:ea typeface="Lato"/>
              <a:cs typeface="Lato"/>
              <a:sym typeface="Lato"/>
            </a:endParaRPr>
          </a:p>
          <a:p>
            <a:pPr indent="-317500" lvl="0" marL="457200" rtl="0" algn="l">
              <a:lnSpc>
                <a:spcPct val="12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Why should you be the person developing it?</a:t>
            </a:r>
            <a:endParaRPr sz="1400">
              <a:solidFill>
                <a:schemeClr val="dk1"/>
              </a:solidFill>
              <a:latin typeface="Lato"/>
              <a:ea typeface="Lato"/>
              <a:cs typeface="Lato"/>
              <a:sym typeface="Lato"/>
            </a:endParaRPr>
          </a:p>
          <a:p>
            <a:pPr indent="-317500" lvl="0" marL="457200" rtl="0" algn="l">
              <a:lnSpc>
                <a:spcPct val="125000"/>
              </a:lnSpc>
              <a:spcBef>
                <a:spcPts val="0"/>
              </a:spcBef>
              <a:spcAft>
                <a:spcPts val="0"/>
              </a:spcAft>
              <a:buClr>
                <a:schemeClr val="dk1"/>
              </a:buClr>
              <a:buSzPts val="1400"/>
              <a:buFont typeface="Lato"/>
              <a:buChar char="●"/>
            </a:pPr>
            <a:r>
              <a:rPr lang="en-GB" sz="1400">
                <a:solidFill>
                  <a:schemeClr val="dk1"/>
                </a:solidFill>
                <a:latin typeface="Lato"/>
                <a:ea typeface="Lato"/>
                <a:cs typeface="Lato"/>
                <a:sym typeface="Lato"/>
              </a:rPr>
              <a:t>Why should you develop this now?</a:t>
            </a:r>
            <a:endParaRPr sz="1400">
              <a:solidFill>
                <a:schemeClr val="dk1"/>
              </a:solidFill>
              <a:latin typeface="Lato"/>
              <a:ea typeface="Lato"/>
              <a:cs typeface="Lato"/>
              <a:sym typeface="Lato"/>
            </a:endParaRPr>
          </a:p>
          <a:p>
            <a:pPr indent="0" lvl="0" marL="0" rtl="0" algn="l">
              <a:lnSpc>
                <a:spcPct val="115000"/>
              </a:lnSpc>
              <a:spcBef>
                <a:spcPts val="1200"/>
              </a:spcBef>
              <a:spcAft>
                <a:spcPts val="0"/>
              </a:spcAft>
              <a:buNone/>
            </a:pPr>
            <a:r>
              <a:rPr lang="en-GB" sz="1400">
                <a:solidFill>
                  <a:schemeClr val="dk1"/>
                </a:solidFill>
                <a:latin typeface="Lato"/>
                <a:ea typeface="Lato"/>
                <a:cs typeface="Lato"/>
                <a:sym typeface="Lato"/>
              </a:rPr>
              <a:t>What makes a good applicant:</a:t>
            </a:r>
            <a:endParaRPr sz="1400">
              <a:solidFill>
                <a:schemeClr val="dk1"/>
              </a:solidFill>
              <a:latin typeface="Lato"/>
              <a:ea typeface="Lato"/>
              <a:cs typeface="Lato"/>
              <a:sym typeface="Lato"/>
            </a:endParaRPr>
          </a:p>
          <a:p>
            <a:pPr indent="0" lvl="0" marL="0" rtl="0" algn="l">
              <a:lnSpc>
                <a:spcPct val="115000"/>
              </a:lnSpc>
              <a:spcBef>
                <a:spcPts val="1200"/>
              </a:spcBef>
              <a:spcAft>
                <a:spcPts val="0"/>
              </a:spcAft>
              <a:buNone/>
            </a:pPr>
            <a:r>
              <a:rPr lang="en-GB" sz="1400">
                <a:solidFill>
                  <a:schemeClr val="dk1"/>
                </a:solidFill>
                <a:latin typeface="Lato"/>
                <a:ea typeface="Lato"/>
                <a:cs typeface="Lato"/>
                <a:sym typeface="Lato"/>
              </a:rPr>
              <a:t>We are looking for organisations that have identified a clear niche within the arts sector, where there aren’t lots of existing organisations, and where the work they are doing is unique and clearly defined. Organisations should be at a stage in their development where it is clear that they would benefit from the programme, but also bring a lot to it.</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GB" sz="1400">
                <a:solidFill>
                  <a:schemeClr val="dk1"/>
                </a:solidFill>
                <a:latin typeface="Lato"/>
                <a:ea typeface="Lato"/>
                <a:cs typeface="Lato"/>
                <a:sym typeface="Lato"/>
              </a:rPr>
              <a:t>We aren’t looking for organisations that are already well-established, or working within an area of the sector that is already a very crowded market, unless they can clearly identify what made them unique.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GB" sz="1400">
                <a:solidFill>
                  <a:schemeClr val="dk1"/>
                </a:solidFill>
                <a:latin typeface="Lato"/>
                <a:ea typeface="Lato"/>
                <a:cs typeface="Lato"/>
                <a:sym typeface="Lato"/>
              </a:rPr>
              <a:t>We are looking to create a cohort of organisations working in different areas of the arts sector, allowing them to bring expertise from their field to the wider development, and creating a group that is focused on collaboration rather than competition.</a:t>
            </a:r>
            <a:endParaRPr sz="1400">
              <a:solidFill>
                <a:schemeClr val="dk1"/>
              </a:solidFill>
              <a:latin typeface="Lato"/>
              <a:ea typeface="Lato"/>
              <a:cs typeface="Lato"/>
              <a:sym typeface="La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9a0b96982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49a0b96982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b="1" lang="en-GB" sz="1400">
                <a:solidFill>
                  <a:schemeClr val="dk1"/>
                </a:solidFill>
                <a:latin typeface="Lato"/>
                <a:ea typeface="Lato"/>
                <a:cs typeface="Lato"/>
                <a:sym typeface="Lato"/>
              </a:rPr>
              <a:t>NEEDS A SCRIPT</a:t>
            </a:r>
            <a:endParaRPr b="1" sz="1400">
              <a:solidFill>
                <a:schemeClr val="dk1"/>
              </a:solidFill>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a2e2ac1a53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2a2e2ac1a53_1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CRIPtic’s work is for disabled people - by which we mean “people who face disableist [including audist] barriers”, or “people who identify themselves as deaf or disabled – or are identified by others as deaf or disabled in society”.</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are taking solo artists for Reach and Breakthrough, or groups of up to three people for Launchpad. If you’re applying as a group, at least 50% of the members must be disabled and it must be disabled-led.</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For Incubate, You can apply whether you’re a small team or an individual establishing an organisation. However, if you are a group/company, at least 50% of the company must be disabled and it must be disabled-led. The same person must attend all of the sessions.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are particularly looking for applications from disabled people from the global majority and deaf signers creating work to be performed in British Sign Language. Because of the high-quality access facilities at the venues we work in, we are also particularly looking for wheelchair users, and especially those who need larger adapted bathrooms than standard and hoist adapted changing facilities. </a:t>
            </a:r>
            <a:endParaRPr sz="1400">
              <a:solidFill>
                <a:schemeClr val="dk1"/>
              </a:solidFill>
              <a:latin typeface="Lato"/>
              <a:ea typeface="Lato"/>
              <a:cs typeface="Lato"/>
              <a:sym typeface="Lato"/>
            </a:endParaRPr>
          </a:p>
          <a:p>
            <a:pPr indent="0" lvl="0" marL="0" rtl="0" algn="l">
              <a:lnSpc>
                <a:spcPct val="115000"/>
              </a:lnSpc>
              <a:spcBef>
                <a:spcPts val="1200"/>
              </a:spcBef>
              <a:spcAft>
                <a:spcPts val="120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a0b581c8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2a0b581c8e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Both Reach and Launchpad pay people to participate in the programme, and this is for a number of reasons. One of them is that it’s </a:t>
            </a:r>
            <a:r>
              <a:rPr i="1" lang="en-GB" sz="1400">
                <a:solidFill>
                  <a:schemeClr val="dk1"/>
                </a:solidFill>
                <a:latin typeface="Lato"/>
                <a:ea typeface="Lato"/>
                <a:cs typeface="Lato"/>
                <a:sym typeface="Lato"/>
              </a:rPr>
              <a:t>work</a:t>
            </a:r>
            <a:r>
              <a:rPr lang="en-GB" sz="1400">
                <a:solidFill>
                  <a:schemeClr val="dk1"/>
                </a:solidFill>
                <a:latin typeface="Lato"/>
                <a:ea typeface="Lato"/>
                <a:cs typeface="Lato"/>
                <a:sym typeface="Lato"/>
              </a:rPr>
              <a:t> - this isn’t about applying for a slot in a show, but about committing to a programme of work that builds you as an artist or company. That means that we’re paying you because we’re expecting you to be able to attend the workshops (usually - we understand that people might occasionally miss something), and to put in the effort across the programme.</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recognise that unpaid development opportunities often shut out people who can’t afford to participate, which is why we think it’s so important that we pay you to do the work.</a:t>
            </a:r>
            <a:endParaRPr sz="1400">
              <a:solidFill>
                <a:schemeClr val="dk1"/>
              </a:solidFill>
              <a:latin typeface="Lato"/>
              <a:ea typeface="Lato"/>
              <a:cs typeface="Lato"/>
              <a:sym typeface="Lato"/>
            </a:endParaRPr>
          </a:p>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9a0b9698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349a0b96982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Applications are open from now until Sunday 11 May 2024.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 accept applications via Google Form, Word document, or audio or video file (in spoken English or BSL and up to 7 minutes long).</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We’re able to support applicants with transcribing answers on a 1:1 Zoom, but cannot provide or fund individualised access support for applications.</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Our application process is designed to be simple, and we’re focused on the quality of the idea and the sample, not the quality of your writing. </a:t>
            </a:r>
            <a:endParaRPr b="1" sz="1400">
              <a:solidFill>
                <a:schemeClr val="dk1"/>
              </a:solidFill>
              <a:latin typeface="Lato"/>
              <a:ea typeface="Lato"/>
              <a:cs typeface="Lato"/>
              <a:sym typeface="Lato"/>
            </a:endParaRPr>
          </a:p>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9fc1ca1953_3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29fc1ca1953_3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So that’s an overview of the programmes. Now I’d like to open the chat to any questions.</a:t>
            </a:r>
            <a:endParaRPr sz="14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20" name="Google Shape;20;p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mailto:team@cripticart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55" name="Google Shape;55;p13"/>
          <p:cNvSpPr/>
          <p:nvPr/>
        </p:nvSpPr>
        <p:spPr>
          <a:xfrm>
            <a:off x="150" y="0"/>
            <a:ext cx="65226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rotWithShape="1">
          <a:blip r:embed="rId3">
            <a:alphaModFix/>
          </a:blip>
          <a:srcRect b="0" l="19198" r="17914" t="0"/>
          <a:stretch/>
        </p:blipFill>
        <p:spPr>
          <a:xfrm>
            <a:off x="0" y="3768675"/>
            <a:ext cx="2275876" cy="1374825"/>
          </a:xfrm>
          <a:prstGeom prst="rect">
            <a:avLst/>
          </a:prstGeom>
          <a:noFill/>
          <a:ln>
            <a:noFill/>
          </a:ln>
        </p:spPr>
      </p:pic>
      <p:sp>
        <p:nvSpPr>
          <p:cNvPr id="57" name="Google Shape;57;p13"/>
          <p:cNvSpPr txBox="1"/>
          <p:nvPr/>
        </p:nvSpPr>
        <p:spPr>
          <a:xfrm>
            <a:off x="136500" y="378475"/>
            <a:ext cx="6249900" cy="324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5200">
                <a:solidFill>
                  <a:schemeClr val="dk1"/>
                </a:solidFill>
                <a:latin typeface="Montserrat"/>
                <a:ea typeface="Montserrat"/>
                <a:cs typeface="Montserrat"/>
                <a:sym typeface="Montserrat"/>
              </a:rPr>
              <a:t>CRIPtic Arts</a:t>
            </a:r>
            <a:endParaRPr b="1" sz="52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GB" sz="5200">
                <a:solidFill>
                  <a:schemeClr val="dk1"/>
                </a:solidFill>
                <a:latin typeface="Montserrat"/>
                <a:ea typeface="Montserrat"/>
                <a:cs typeface="Montserrat"/>
                <a:sym typeface="Montserrat"/>
              </a:rPr>
              <a:t>2025</a:t>
            </a:r>
            <a:r>
              <a:rPr b="1" lang="en-GB" sz="5200">
                <a:solidFill>
                  <a:schemeClr val="dk1"/>
                </a:solidFill>
                <a:latin typeface="Montserrat"/>
                <a:ea typeface="Montserrat"/>
                <a:cs typeface="Montserrat"/>
                <a:sym typeface="Montserrat"/>
              </a:rPr>
              <a:t> </a:t>
            </a:r>
            <a:br>
              <a:rPr b="1" lang="en-GB" sz="5200">
                <a:solidFill>
                  <a:schemeClr val="dk1"/>
                </a:solidFill>
                <a:latin typeface="Montserrat"/>
                <a:ea typeface="Montserrat"/>
                <a:cs typeface="Montserrat"/>
                <a:sym typeface="Montserrat"/>
              </a:rPr>
            </a:br>
            <a:br>
              <a:rPr b="1" lang="en-GB" sz="5200">
                <a:solidFill>
                  <a:schemeClr val="dk1"/>
                </a:solidFill>
                <a:latin typeface="Montserrat"/>
                <a:ea typeface="Montserrat"/>
                <a:cs typeface="Montserrat"/>
                <a:sym typeface="Montserrat"/>
              </a:rPr>
            </a:br>
            <a:r>
              <a:rPr b="1" lang="en-GB" sz="5200">
                <a:solidFill>
                  <a:schemeClr val="dk1"/>
                </a:solidFill>
                <a:latin typeface="Montserrat"/>
                <a:ea typeface="Montserrat"/>
                <a:cs typeface="Montserrat"/>
                <a:sym typeface="Montserrat"/>
              </a:rPr>
              <a:t>Artist Q&amp;A</a:t>
            </a:r>
            <a:endParaRPr b="1" sz="5200">
              <a:solidFill>
                <a:schemeClr val="dk1"/>
              </a:solidFill>
              <a:latin typeface="Montserrat"/>
              <a:ea typeface="Montserrat"/>
              <a:cs typeface="Montserrat"/>
              <a:sym typeface="Montserrat"/>
            </a:endParaRPr>
          </a:p>
        </p:txBody>
      </p:sp>
      <p:sp>
        <p:nvSpPr>
          <p:cNvPr id="58" name="Google Shape;58;p13"/>
          <p:cNvSpPr/>
          <p:nvPr/>
        </p:nvSpPr>
        <p:spPr>
          <a:xfrm>
            <a:off x="6897400" y="0"/>
            <a:ext cx="105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 name="Shape 62"/>
        <p:cNvGrpSpPr/>
        <p:nvPr/>
      </p:nvGrpSpPr>
      <p:grpSpPr>
        <a:xfrm>
          <a:off x="0" y="0"/>
          <a:ext cx="0" cy="0"/>
          <a:chOff x="0" y="0"/>
          <a:chExt cx="0" cy="0"/>
        </a:xfrm>
      </p:grpSpPr>
      <p:sp>
        <p:nvSpPr>
          <p:cNvPr id="63" name="Google Shape;63;p14"/>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D966"/>
              </a:solidFill>
              <a:latin typeface="Arial"/>
              <a:ea typeface="Arial"/>
              <a:cs typeface="Arial"/>
              <a:sym typeface="Arial"/>
            </a:endParaRPr>
          </a:p>
        </p:txBody>
      </p:sp>
      <p:sp>
        <p:nvSpPr>
          <p:cNvPr id="64" name="Google Shape;64;p14"/>
          <p:cNvSpPr txBox="1"/>
          <p:nvPr>
            <p:ph type="title"/>
          </p:nvPr>
        </p:nvSpPr>
        <p:spPr>
          <a:xfrm>
            <a:off x="1895525" y="167575"/>
            <a:ext cx="72993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Plan</a:t>
            </a:r>
            <a:endParaRPr b="1" sz="3300">
              <a:solidFill>
                <a:srgbClr val="65FFF3"/>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300">
              <a:latin typeface="Montserrat"/>
              <a:ea typeface="Montserrat"/>
              <a:cs typeface="Montserrat"/>
              <a:sym typeface="Montserrat"/>
            </a:endParaRPr>
          </a:p>
        </p:txBody>
      </p:sp>
      <p:sp>
        <p:nvSpPr>
          <p:cNvPr id="65" name="Google Shape;65;p14"/>
          <p:cNvSpPr txBox="1"/>
          <p:nvPr/>
        </p:nvSpPr>
        <p:spPr>
          <a:xfrm>
            <a:off x="1895525" y="813900"/>
            <a:ext cx="6521400" cy="40752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Introduction</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Outlining the programmes</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Reach</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Launchpad</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Breakthrough</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Incubate</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What makes an application exceptional</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Reach</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Launchpad</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Breakthrough</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Incubate</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What we mean by disabled</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Pay</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How to Apply</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Questions and discussion</a:t>
            </a:r>
            <a:endParaRPr sz="1700">
              <a:solidFill>
                <a:schemeClr val="lt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5FFF3"/>
        </a:solidFill>
      </p:bgPr>
    </p:bg>
    <p:spTree>
      <p:nvGrpSpPr>
        <p:cNvPr id="69" name="Shape 69"/>
        <p:cNvGrpSpPr/>
        <p:nvPr/>
      </p:nvGrpSpPr>
      <p:grpSpPr>
        <a:xfrm>
          <a:off x="0" y="0"/>
          <a:ext cx="0" cy="0"/>
          <a:chOff x="0" y="0"/>
          <a:chExt cx="0" cy="0"/>
        </a:xfrm>
      </p:grpSpPr>
      <p:sp>
        <p:nvSpPr>
          <p:cNvPr id="70" name="Google Shape;70;p15"/>
          <p:cNvSpPr/>
          <p:nvPr/>
        </p:nvSpPr>
        <p:spPr>
          <a:xfrm rot="5400000">
            <a:off x="-1761450" y="1719900"/>
            <a:ext cx="5226600" cy="1703700"/>
          </a:xfrm>
          <a:prstGeom prst="rect">
            <a:avLst/>
          </a:prstGeom>
          <a:solidFill>
            <a:schemeClr val="dk1"/>
          </a:solidFill>
          <a:ln cap="flat" cmpd="sng" w="9525">
            <a:solidFill>
              <a:srgbClr val="65FFF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5"/>
          <p:cNvSpPr txBox="1"/>
          <p:nvPr>
            <p:ph type="title"/>
          </p:nvPr>
        </p:nvSpPr>
        <p:spPr>
          <a:xfrm>
            <a:off x="4801575" y="493850"/>
            <a:ext cx="4015200" cy="1489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4500">
                <a:latin typeface="Montserrat"/>
                <a:ea typeface="Montserrat"/>
                <a:cs typeface="Montserrat"/>
                <a:sym typeface="Montserrat"/>
              </a:rPr>
              <a:t>Introducing </a:t>
            </a:r>
            <a:endParaRPr b="1" sz="4500">
              <a:latin typeface="Montserrat"/>
              <a:ea typeface="Montserrat"/>
              <a:cs typeface="Montserrat"/>
              <a:sym typeface="Montserrat"/>
            </a:endParaRPr>
          </a:p>
          <a:p>
            <a:pPr indent="0" lvl="0" marL="0" rtl="0" algn="l">
              <a:lnSpc>
                <a:spcPct val="100000"/>
              </a:lnSpc>
              <a:spcBef>
                <a:spcPts val="0"/>
              </a:spcBef>
              <a:spcAft>
                <a:spcPts val="0"/>
              </a:spcAft>
              <a:buSzPts val="990"/>
              <a:buNone/>
            </a:pPr>
            <a:r>
              <a:rPr b="1" lang="en-GB" sz="4500">
                <a:latin typeface="Montserrat"/>
                <a:ea typeface="Montserrat"/>
                <a:cs typeface="Montserrat"/>
                <a:sym typeface="Montserrat"/>
              </a:rPr>
              <a:t>CRIPtic Arts</a:t>
            </a:r>
            <a:endParaRPr b="1" sz="4500">
              <a:latin typeface="Montserrat"/>
              <a:ea typeface="Montserrat"/>
              <a:cs typeface="Montserrat"/>
              <a:sym typeface="Montserrat"/>
            </a:endParaRPr>
          </a:p>
        </p:txBody>
      </p:sp>
      <p:pic>
        <p:nvPicPr>
          <p:cNvPr id="72" name="Google Shape;72;p15"/>
          <p:cNvPicPr preferRelativeResize="0"/>
          <p:nvPr/>
        </p:nvPicPr>
        <p:blipFill rotWithShape="1">
          <a:blip r:embed="rId3">
            <a:alphaModFix/>
          </a:blip>
          <a:srcRect b="0" l="19198" r="17914" t="0"/>
          <a:stretch/>
        </p:blipFill>
        <p:spPr>
          <a:xfrm>
            <a:off x="6868125" y="3768675"/>
            <a:ext cx="2275876" cy="1374825"/>
          </a:xfrm>
          <a:prstGeom prst="rect">
            <a:avLst/>
          </a:prstGeom>
          <a:noFill/>
          <a:ln>
            <a:noFill/>
          </a:ln>
        </p:spPr>
      </p:pic>
      <p:sp>
        <p:nvSpPr>
          <p:cNvPr id="73" name="Google Shape;73;p15"/>
          <p:cNvSpPr/>
          <p:nvPr/>
        </p:nvSpPr>
        <p:spPr>
          <a:xfrm rot="10800000">
            <a:off x="2486350" y="-41750"/>
            <a:ext cx="351600" cy="52113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 name="Shape 77"/>
        <p:cNvGrpSpPr/>
        <p:nvPr/>
      </p:nvGrpSpPr>
      <p:grpSpPr>
        <a:xfrm>
          <a:off x="0" y="0"/>
          <a:ext cx="0" cy="0"/>
          <a:chOff x="0" y="0"/>
          <a:chExt cx="0" cy="0"/>
        </a:xfrm>
      </p:grpSpPr>
      <p:sp>
        <p:nvSpPr>
          <p:cNvPr id="78" name="Google Shape;78;p16"/>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79" name="Google Shape;79;p16"/>
          <p:cNvSpPr/>
          <p:nvPr/>
        </p:nvSpPr>
        <p:spPr>
          <a:xfrm>
            <a:off x="150" y="0"/>
            <a:ext cx="65226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0" name="Google Shape;80;p16"/>
          <p:cNvPicPr preferRelativeResize="0"/>
          <p:nvPr/>
        </p:nvPicPr>
        <p:blipFill rotWithShape="1">
          <a:blip r:embed="rId3">
            <a:alphaModFix/>
          </a:blip>
          <a:srcRect b="0" l="19198" r="17915" t="0"/>
          <a:stretch/>
        </p:blipFill>
        <p:spPr>
          <a:xfrm>
            <a:off x="0" y="3768675"/>
            <a:ext cx="2275876" cy="1374825"/>
          </a:xfrm>
          <a:prstGeom prst="rect">
            <a:avLst/>
          </a:prstGeom>
          <a:noFill/>
          <a:ln>
            <a:noFill/>
          </a:ln>
        </p:spPr>
      </p:pic>
      <p:sp>
        <p:nvSpPr>
          <p:cNvPr id="81" name="Google Shape;81;p16"/>
          <p:cNvSpPr/>
          <p:nvPr/>
        </p:nvSpPr>
        <p:spPr>
          <a:xfrm>
            <a:off x="6897400" y="0"/>
            <a:ext cx="105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 name="Google Shape;82;p16"/>
          <p:cNvSpPr txBox="1"/>
          <p:nvPr/>
        </p:nvSpPr>
        <p:spPr>
          <a:xfrm>
            <a:off x="451050" y="431475"/>
            <a:ext cx="42009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Outlining the </a:t>
            </a:r>
            <a:endParaRPr b="1" sz="45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programmes</a:t>
            </a:r>
            <a:endParaRPr b="1" sz="4500">
              <a:solidFill>
                <a:schemeClr val="dk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7"/>
          <p:cNvSpPr/>
          <p:nvPr/>
        </p:nvSpPr>
        <p:spPr>
          <a:xfrm rot="5400000">
            <a:off x="-1718250" y="1718250"/>
            <a:ext cx="5140200" cy="1703700"/>
          </a:xfrm>
          <a:prstGeom prst="rect">
            <a:avLst/>
          </a:prstGeom>
          <a:solidFill>
            <a:srgbClr val="AB57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9900FF"/>
              </a:solidFill>
              <a:latin typeface="Arial"/>
              <a:ea typeface="Arial"/>
              <a:cs typeface="Arial"/>
              <a:sym typeface="Arial"/>
            </a:endParaRPr>
          </a:p>
        </p:txBody>
      </p:sp>
      <p:sp>
        <p:nvSpPr>
          <p:cNvPr id="88" name="Google Shape;88;p17"/>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AB57FF"/>
                </a:solidFill>
                <a:latin typeface="Montserrat"/>
                <a:ea typeface="Montserrat"/>
                <a:cs typeface="Montserrat"/>
                <a:sym typeface="Montserrat"/>
              </a:rPr>
              <a:t>Reach</a:t>
            </a:r>
            <a:endParaRPr b="1" sz="3900">
              <a:solidFill>
                <a:srgbClr val="AB57FF"/>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6200C3"/>
              </a:solidFill>
              <a:latin typeface="Montserrat"/>
              <a:ea typeface="Montserrat"/>
              <a:cs typeface="Montserrat"/>
              <a:sym typeface="Montserrat"/>
            </a:endParaRPr>
          </a:p>
        </p:txBody>
      </p:sp>
      <p:sp>
        <p:nvSpPr>
          <p:cNvPr id="89" name="Google Shape;89;p17"/>
          <p:cNvSpPr txBox="1"/>
          <p:nvPr/>
        </p:nvSpPr>
        <p:spPr>
          <a:xfrm>
            <a:off x="5024350" y="382950"/>
            <a:ext cx="3773100" cy="4377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1000"/>
              </a:spcAft>
              <a:buNone/>
            </a:pPr>
            <a:r>
              <a:t/>
            </a:r>
            <a:endParaRPr sz="1800">
              <a:solidFill>
                <a:schemeClr val="dk2"/>
              </a:solidFill>
              <a:latin typeface="Lato"/>
              <a:ea typeface="Lato"/>
              <a:cs typeface="Lato"/>
              <a:sym typeface="Lato"/>
            </a:endParaRPr>
          </a:p>
        </p:txBody>
      </p:sp>
      <p:sp>
        <p:nvSpPr>
          <p:cNvPr id="90" name="Google Shape;90;p17"/>
          <p:cNvSpPr txBox="1"/>
          <p:nvPr/>
        </p:nvSpPr>
        <p:spPr>
          <a:xfrm>
            <a:off x="5282525" y="382950"/>
            <a:ext cx="3663900" cy="47259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O</a:t>
            </a:r>
            <a:r>
              <a:rPr lang="en-GB" sz="1700">
                <a:solidFill>
                  <a:schemeClr val="lt1"/>
                </a:solidFill>
                <a:latin typeface="Lato"/>
                <a:ea typeface="Lato"/>
                <a:cs typeface="Lato"/>
                <a:sym typeface="Lato"/>
              </a:rPr>
              <a:t>nline workshops, masterclasses, &amp; peer-facilitated feedback groups run by Nickie Miles-Wildin</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Two 2-day residentials - a midpoint writing residential and an endpoint sharing residential </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Ideas that are open to change and growth over the programme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No previous or ongoing development or performance support on this piece</a:t>
            </a:r>
            <a:endParaRPr sz="1700">
              <a:solidFill>
                <a:schemeClr val="lt1"/>
              </a:solidFill>
              <a:latin typeface="Lato"/>
              <a:ea typeface="Lato"/>
              <a:cs typeface="Lato"/>
              <a:sym typeface="Lato"/>
            </a:endParaRPr>
          </a:p>
        </p:txBody>
      </p:sp>
      <p:sp>
        <p:nvSpPr>
          <p:cNvPr id="91" name="Google Shape;91;p17"/>
          <p:cNvSpPr txBox="1"/>
          <p:nvPr/>
        </p:nvSpPr>
        <p:spPr>
          <a:xfrm>
            <a:off x="1958875" y="999350"/>
            <a:ext cx="2943900" cy="40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400"/>
              <a:buFont typeface="Arial"/>
              <a:buNone/>
            </a:pPr>
            <a:r>
              <a:rPr lang="en-GB" sz="1700">
                <a:solidFill>
                  <a:schemeClr val="lt1"/>
                </a:solidFill>
                <a:latin typeface="Lato"/>
                <a:ea typeface="Lato"/>
                <a:cs typeface="Lato"/>
                <a:sym typeface="Lato"/>
              </a:rPr>
              <a:t>5 emerging </a:t>
            </a:r>
            <a:r>
              <a:rPr lang="en-GB" sz="1700">
                <a:solidFill>
                  <a:schemeClr val="lt1"/>
                </a:solidFill>
                <a:latin typeface="Lato"/>
                <a:ea typeface="Lato"/>
                <a:cs typeface="Lato"/>
                <a:sym typeface="Lato"/>
              </a:rPr>
              <a:t>UK-based disabled theatre makers developing the script for a full-length show over 4 months</a:t>
            </a:r>
            <a:endParaRPr sz="1700">
              <a:solidFill>
                <a:schemeClr val="lt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t/>
            </a:r>
            <a:endParaRPr b="1" i="1" sz="1700">
              <a:solidFill>
                <a:schemeClr val="lt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rPr b="1" lang="en-GB" sz="1700">
                <a:solidFill>
                  <a:schemeClr val="lt1"/>
                </a:solidFill>
                <a:latin typeface="Lato"/>
                <a:ea typeface="Lato"/>
                <a:cs typeface="Lato"/>
                <a:sym typeface="Lato"/>
              </a:rPr>
              <a:t>Pay of £1,100 in total for participation in the programme, including attending workshops, masterclasses, and two residentials</a:t>
            </a:r>
            <a:endParaRPr b="1"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t/>
            </a:r>
            <a:endParaRPr sz="1700">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5" name="Shape 95"/>
        <p:cNvGrpSpPr/>
        <p:nvPr/>
      </p:nvGrpSpPr>
      <p:grpSpPr>
        <a:xfrm>
          <a:off x="0" y="0"/>
          <a:ext cx="0" cy="0"/>
          <a:chOff x="0" y="0"/>
          <a:chExt cx="0" cy="0"/>
        </a:xfrm>
      </p:grpSpPr>
      <p:sp>
        <p:nvSpPr>
          <p:cNvPr id="96" name="Google Shape;96;p18"/>
          <p:cNvSpPr/>
          <p:nvPr/>
        </p:nvSpPr>
        <p:spPr>
          <a:xfrm rot="5400000">
            <a:off x="-1718700" y="1718700"/>
            <a:ext cx="5141100" cy="1703700"/>
          </a:xfrm>
          <a:prstGeom prst="rect">
            <a:avLst/>
          </a:prstGeom>
          <a:solidFill>
            <a:srgbClr val="FF5E3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8"/>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FF5E3E"/>
                </a:solidFill>
                <a:latin typeface="Montserrat"/>
                <a:ea typeface="Montserrat"/>
                <a:cs typeface="Montserrat"/>
                <a:sym typeface="Montserrat"/>
              </a:rPr>
              <a:t>Launchpad</a:t>
            </a:r>
            <a:endParaRPr b="1" sz="3900">
              <a:solidFill>
                <a:srgbClr val="FF5E3E"/>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FF5E3E"/>
              </a:solidFill>
              <a:latin typeface="Montserrat"/>
              <a:ea typeface="Montserrat"/>
              <a:cs typeface="Montserrat"/>
              <a:sym typeface="Montserrat"/>
            </a:endParaRPr>
          </a:p>
        </p:txBody>
      </p:sp>
      <p:sp>
        <p:nvSpPr>
          <p:cNvPr id="98" name="Google Shape;98;p18"/>
          <p:cNvSpPr txBox="1"/>
          <p:nvPr/>
        </p:nvSpPr>
        <p:spPr>
          <a:xfrm>
            <a:off x="5282525" y="196675"/>
            <a:ext cx="3663900" cy="44574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O</a:t>
            </a:r>
            <a:r>
              <a:rPr lang="en-GB" sz="1700">
                <a:solidFill>
                  <a:schemeClr val="lt1"/>
                </a:solidFill>
                <a:latin typeface="Lato"/>
                <a:ea typeface="Lato"/>
                <a:cs typeface="Lato"/>
                <a:sym typeface="Lato"/>
              </a:rPr>
              <a:t>nline development, workshops, masterclasses, 1:1 dramaturgy &amp; mentoring, group writer sessions and a performance residential</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Work not previously staged</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Your first or second major showcasing opportunity</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Performances brought together into a show, sharing a fully realised 20-minute excerpt</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Boosting disabled people to the next stage in their careers</a:t>
            </a:r>
            <a:endParaRPr sz="1700">
              <a:solidFill>
                <a:schemeClr val="lt1"/>
              </a:solidFill>
              <a:latin typeface="Lato"/>
              <a:ea typeface="Lato"/>
              <a:cs typeface="Lato"/>
              <a:sym typeface="Lato"/>
            </a:endParaRPr>
          </a:p>
        </p:txBody>
      </p:sp>
      <p:sp>
        <p:nvSpPr>
          <p:cNvPr id="99" name="Google Shape;99;p18"/>
          <p:cNvSpPr txBox="1"/>
          <p:nvPr/>
        </p:nvSpPr>
        <p:spPr>
          <a:xfrm>
            <a:off x="1958875" y="999350"/>
            <a:ext cx="2943900" cy="40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700">
                <a:solidFill>
                  <a:schemeClr val="lt1"/>
                </a:solidFill>
                <a:latin typeface="Lato"/>
                <a:ea typeface="Lato"/>
                <a:cs typeface="Lato"/>
                <a:sym typeface="Lato"/>
              </a:rPr>
              <a:t>4</a:t>
            </a:r>
            <a:r>
              <a:rPr lang="en-GB" sz="1700">
                <a:solidFill>
                  <a:schemeClr val="lt1"/>
                </a:solidFill>
                <a:latin typeface="Lato"/>
                <a:ea typeface="Lato"/>
                <a:cs typeface="Lato"/>
                <a:sym typeface="Lato"/>
              </a:rPr>
              <a:t> UK-based disabled creatives or small companies (max. 3 people) developing an </a:t>
            </a:r>
            <a:r>
              <a:rPr lang="en-GB" sz="1700">
                <a:solidFill>
                  <a:schemeClr val="lt1"/>
                </a:solidFill>
                <a:latin typeface="Lato"/>
                <a:ea typeface="Lato"/>
                <a:cs typeface="Lato"/>
                <a:sym typeface="Lato"/>
              </a:rPr>
              <a:t>existing</a:t>
            </a:r>
            <a:r>
              <a:rPr lang="en-GB" sz="1700">
                <a:solidFill>
                  <a:schemeClr val="lt1"/>
                </a:solidFill>
                <a:latin typeface="Lato"/>
                <a:ea typeface="Lato"/>
                <a:cs typeface="Lato"/>
                <a:sym typeface="Lato"/>
              </a:rPr>
              <a:t> work in progress piece for a showcase in Autumn 2025 / Spring 2026</a:t>
            </a:r>
            <a:endParaRPr sz="1700">
              <a:solidFill>
                <a:schemeClr val="lt1"/>
              </a:solidFill>
              <a:latin typeface="Lato"/>
              <a:ea typeface="Lato"/>
              <a:cs typeface="Lato"/>
              <a:sym typeface="Lato"/>
            </a:endParaRPr>
          </a:p>
          <a:p>
            <a:pPr indent="0" lvl="0" marL="0" rtl="0" algn="l">
              <a:lnSpc>
                <a:spcPct val="115000"/>
              </a:lnSpc>
              <a:spcBef>
                <a:spcPts val="1200"/>
              </a:spcBef>
              <a:spcAft>
                <a:spcPts val="0"/>
              </a:spcAft>
              <a:buNone/>
            </a:pPr>
            <a:r>
              <a:rPr b="1" lang="en-GB" sz="1700">
                <a:solidFill>
                  <a:schemeClr val="lt1"/>
                </a:solidFill>
                <a:latin typeface="Lato"/>
                <a:ea typeface="Lato"/>
                <a:cs typeface="Lato"/>
                <a:sym typeface="Lato"/>
              </a:rPr>
              <a:t>Pay of £1,200 for the development, and £1,075 for the performance </a:t>
            </a:r>
            <a:endParaRPr b="1"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rPr b="1" lang="en-GB" sz="1700">
                <a:solidFill>
                  <a:schemeClr val="lt1"/>
                </a:solidFill>
                <a:latin typeface="Lato"/>
                <a:ea typeface="Lato"/>
                <a:cs typeface="Lato"/>
                <a:sym typeface="Lato"/>
              </a:rPr>
              <a:t>Total of £2,275 for the programme</a:t>
            </a:r>
            <a:endParaRPr b="1" sz="1700">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sp>
        <p:nvSpPr>
          <p:cNvPr id="104" name="Google Shape;104;p19"/>
          <p:cNvSpPr/>
          <p:nvPr/>
        </p:nvSpPr>
        <p:spPr>
          <a:xfrm rot="5400000">
            <a:off x="-1719900" y="1719900"/>
            <a:ext cx="5143500" cy="1703700"/>
          </a:xfrm>
          <a:prstGeom prst="rect">
            <a:avLst/>
          </a:prstGeom>
          <a:solidFill>
            <a:srgbClr val="2DAA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55CC"/>
              </a:solidFill>
              <a:latin typeface="Arial"/>
              <a:ea typeface="Arial"/>
              <a:cs typeface="Arial"/>
              <a:sym typeface="Arial"/>
            </a:endParaRPr>
          </a:p>
        </p:txBody>
      </p:sp>
      <p:sp>
        <p:nvSpPr>
          <p:cNvPr id="105" name="Google Shape;105;p19"/>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2DAAE1"/>
                </a:solidFill>
                <a:latin typeface="Montserrat"/>
                <a:ea typeface="Montserrat"/>
                <a:cs typeface="Montserrat"/>
                <a:sym typeface="Montserrat"/>
              </a:rPr>
              <a:t>Breakthrough</a:t>
            </a:r>
            <a:endParaRPr b="1" sz="3900">
              <a:solidFill>
                <a:srgbClr val="2DAAE1"/>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2DAAE1"/>
              </a:solidFill>
              <a:latin typeface="Montserrat"/>
              <a:ea typeface="Montserrat"/>
              <a:cs typeface="Montserrat"/>
              <a:sym typeface="Montserrat"/>
            </a:endParaRPr>
          </a:p>
        </p:txBody>
      </p:sp>
      <p:sp>
        <p:nvSpPr>
          <p:cNvPr id="106" name="Google Shape;106;p19"/>
          <p:cNvSpPr txBox="1"/>
          <p:nvPr/>
        </p:nvSpPr>
        <p:spPr>
          <a:xfrm>
            <a:off x="1958875" y="999350"/>
            <a:ext cx="2903700" cy="366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lt1"/>
                </a:solidFill>
                <a:latin typeface="Lato"/>
                <a:ea typeface="Lato"/>
                <a:cs typeface="Lato"/>
                <a:sym typeface="Lato"/>
              </a:rPr>
              <a:t>A commission for a disabled UK-based creative or company who’s ready to break into the mainstream - and facing disabling barriers</a:t>
            </a:r>
            <a:endParaRPr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rPr b="1" lang="en-GB" sz="1700">
                <a:solidFill>
                  <a:schemeClr val="lt1"/>
                </a:solidFill>
                <a:latin typeface="Lato"/>
                <a:ea typeface="Lato"/>
                <a:cs typeface="Lato"/>
                <a:sym typeface="Lato"/>
              </a:rPr>
              <a:t>£6,000 commission and further £1,500 to pay for six sessions with an industry mentor of their choice</a:t>
            </a:r>
            <a:endParaRPr b="1" sz="1700">
              <a:solidFill>
                <a:schemeClr val="lt1"/>
              </a:solidFill>
              <a:latin typeface="Lato"/>
              <a:ea typeface="Lato"/>
              <a:cs typeface="Lato"/>
              <a:sym typeface="Lato"/>
            </a:endParaRPr>
          </a:p>
        </p:txBody>
      </p:sp>
      <p:sp>
        <p:nvSpPr>
          <p:cNvPr id="107" name="Google Shape;107;p19"/>
          <p:cNvSpPr txBox="1"/>
          <p:nvPr/>
        </p:nvSpPr>
        <p:spPr>
          <a:xfrm>
            <a:off x="1953625" y="4390750"/>
            <a:ext cx="6717600" cy="461700"/>
          </a:xfrm>
          <a:prstGeom prst="rect">
            <a:avLst/>
          </a:prstGeom>
          <a:noFill/>
          <a:ln>
            <a:noFill/>
          </a:ln>
        </p:spPr>
        <p:txBody>
          <a:bodyPr anchorCtr="0" anchor="t" bIns="91425" lIns="91425" spcFirstLastPara="1" rIns="91425" wrap="square" tIns="91425">
            <a:spAutoFit/>
          </a:bodyPr>
          <a:lstStyle/>
          <a:p>
            <a:pPr indent="0" lvl="0" marL="0" rtl="0" algn="l">
              <a:lnSpc>
                <a:spcPct val="105000"/>
              </a:lnSpc>
              <a:spcBef>
                <a:spcPts val="0"/>
              </a:spcBef>
              <a:spcAft>
                <a:spcPts val="0"/>
              </a:spcAft>
              <a:buNone/>
            </a:pPr>
            <a:r>
              <a:rPr b="1" i="1" lang="en-GB" sz="1800">
                <a:solidFill>
                  <a:srgbClr val="2DAAE1"/>
                </a:solidFill>
                <a:latin typeface="Lato"/>
                <a:ea typeface="Lato"/>
                <a:cs typeface="Lato"/>
                <a:sym typeface="Lato"/>
              </a:rPr>
              <a:t>What can you create when you’re not creating on a shoestring?</a:t>
            </a:r>
            <a:endParaRPr b="1" i="1" sz="1800">
              <a:solidFill>
                <a:srgbClr val="2DAAE1"/>
              </a:solidFill>
              <a:latin typeface="Lato"/>
              <a:ea typeface="Lato"/>
              <a:cs typeface="Lato"/>
              <a:sym typeface="Lato"/>
            </a:endParaRPr>
          </a:p>
        </p:txBody>
      </p:sp>
      <p:sp>
        <p:nvSpPr>
          <p:cNvPr id="108" name="Google Shape;108;p19"/>
          <p:cNvSpPr txBox="1"/>
          <p:nvPr/>
        </p:nvSpPr>
        <p:spPr>
          <a:xfrm>
            <a:off x="5282525" y="901500"/>
            <a:ext cx="3663900" cy="33864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Create a small, very high quality professional sample of your work - a calling card to showcase your potential</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Mentoring and development budget, with support from the CRIPtic team</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For people with an extensive track record who have struggled to break into the mainstream</a:t>
            </a:r>
            <a:endParaRPr sz="1700">
              <a:solidFill>
                <a:schemeClr val="l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2" name="Shape 112"/>
        <p:cNvGrpSpPr/>
        <p:nvPr/>
      </p:nvGrpSpPr>
      <p:grpSpPr>
        <a:xfrm>
          <a:off x="0" y="0"/>
          <a:ext cx="0" cy="0"/>
          <a:chOff x="0" y="0"/>
          <a:chExt cx="0" cy="0"/>
        </a:xfrm>
      </p:grpSpPr>
      <p:sp>
        <p:nvSpPr>
          <p:cNvPr id="113" name="Google Shape;113;p20"/>
          <p:cNvSpPr/>
          <p:nvPr/>
        </p:nvSpPr>
        <p:spPr>
          <a:xfrm rot="5400000">
            <a:off x="-1719900" y="1719900"/>
            <a:ext cx="5143500" cy="1703700"/>
          </a:xfrm>
          <a:prstGeom prst="rect">
            <a:avLst/>
          </a:prstGeom>
          <a:solidFill>
            <a:srgbClr val="FF7B1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0"/>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FF7B17"/>
                </a:solidFill>
                <a:latin typeface="Montserrat"/>
                <a:ea typeface="Montserrat"/>
                <a:cs typeface="Montserrat"/>
                <a:sym typeface="Montserrat"/>
              </a:rPr>
              <a:t>Incubate </a:t>
            </a:r>
            <a:endParaRPr b="1" sz="3900">
              <a:solidFill>
                <a:srgbClr val="FF7B17"/>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latin typeface="Montserrat"/>
              <a:ea typeface="Montserrat"/>
              <a:cs typeface="Montserrat"/>
              <a:sym typeface="Montserrat"/>
            </a:endParaRPr>
          </a:p>
        </p:txBody>
      </p:sp>
      <p:sp>
        <p:nvSpPr>
          <p:cNvPr id="115" name="Google Shape;115;p20"/>
          <p:cNvSpPr txBox="1"/>
          <p:nvPr/>
        </p:nvSpPr>
        <p:spPr>
          <a:xfrm>
            <a:off x="1958875" y="999350"/>
            <a:ext cx="2903700" cy="366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lt1"/>
                </a:solidFill>
                <a:latin typeface="Lato"/>
                <a:ea typeface="Lato"/>
                <a:cs typeface="Lato"/>
                <a:sym typeface="Lato"/>
              </a:rPr>
              <a:t>Incubate is a</a:t>
            </a:r>
            <a:r>
              <a:rPr lang="en-GB" sz="1700">
                <a:solidFill>
                  <a:schemeClr val="lt1"/>
                </a:solidFill>
                <a:latin typeface="Lato"/>
                <a:ea typeface="Lato"/>
                <a:cs typeface="Lato"/>
                <a:sym typeface="Lato"/>
              </a:rPr>
              <a:t> leadership programme for 4 UK-based disabled emerging cultural leaders or organisational leaders/coordinators in the cultural sector</a:t>
            </a:r>
            <a:endParaRPr sz="1700">
              <a:solidFill>
                <a:schemeClr val="lt1"/>
              </a:solidFill>
              <a:latin typeface="Lato"/>
              <a:ea typeface="Lato"/>
              <a:cs typeface="Lato"/>
              <a:sym typeface="Lato"/>
            </a:endParaRPr>
          </a:p>
          <a:p>
            <a:pPr indent="0" lvl="0" marL="0" rtl="0" algn="l">
              <a:lnSpc>
                <a:spcPct val="115000"/>
              </a:lnSpc>
              <a:spcBef>
                <a:spcPts val="1200"/>
              </a:spcBef>
              <a:spcAft>
                <a:spcPts val="0"/>
              </a:spcAft>
              <a:buClr>
                <a:schemeClr val="dk1"/>
              </a:buClr>
              <a:buSzPts val="1400"/>
              <a:buFont typeface="Arial"/>
              <a:buNone/>
            </a:pPr>
            <a:r>
              <a:rPr b="1" lang="en-GB" sz="1700">
                <a:solidFill>
                  <a:schemeClr val="lt1"/>
                </a:solidFill>
                <a:latin typeface="Lato"/>
                <a:ea typeface="Lato"/>
                <a:cs typeface="Lato"/>
                <a:sym typeface="Lato"/>
              </a:rPr>
              <a:t>Free to attend - CRIPtic will cover any access costs associated with joining the programme</a:t>
            </a:r>
            <a:endParaRPr b="1"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t/>
            </a:r>
            <a:endParaRPr sz="1700">
              <a:solidFill>
                <a:schemeClr val="lt1"/>
              </a:solidFill>
              <a:latin typeface="Lato"/>
              <a:ea typeface="Lato"/>
              <a:cs typeface="Lato"/>
              <a:sym typeface="Lato"/>
            </a:endParaRPr>
          </a:p>
        </p:txBody>
      </p:sp>
      <p:sp>
        <p:nvSpPr>
          <p:cNvPr id="116" name="Google Shape;116;p20"/>
          <p:cNvSpPr txBox="1"/>
          <p:nvPr/>
        </p:nvSpPr>
        <p:spPr>
          <a:xfrm>
            <a:off x="5282525" y="202200"/>
            <a:ext cx="3768900" cy="47391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Led by Jamie Hale, Artistic Director at CRIPtic Arts</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12 </a:t>
            </a:r>
            <a:r>
              <a:rPr lang="en-GB" sz="1700">
                <a:solidFill>
                  <a:schemeClr val="lt1"/>
                </a:solidFill>
                <a:latin typeface="Lato"/>
                <a:ea typeface="Lato"/>
                <a:cs typeface="Lato"/>
                <a:sym typeface="Lato"/>
              </a:rPr>
              <a:t>peer learning sessions where participants will share their own expertise and develop as a cohort</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Cultural leaders and influencers and people establishing, leading or co-ordinating organisations</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Topics from finances and impact to social media and marketing</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Direction and strategy for individual or organisational growth and impact</a:t>
            </a:r>
            <a:endParaRPr sz="1700">
              <a:solidFill>
                <a:schemeClr val="l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0" name="Shape 120"/>
        <p:cNvGrpSpPr/>
        <p:nvPr/>
      </p:nvGrpSpPr>
      <p:grpSpPr>
        <a:xfrm>
          <a:off x="0" y="0"/>
          <a:ext cx="0" cy="0"/>
          <a:chOff x="0" y="0"/>
          <a:chExt cx="0" cy="0"/>
        </a:xfrm>
      </p:grpSpPr>
      <p:sp>
        <p:nvSpPr>
          <p:cNvPr id="121" name="Google Shape;121;p21"/>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122" name="Google Shape;122;p21"/>
          <p:cNvSpPr/>
          <p:nvPr/>
        </p:nvSpPr>
        <p:spPr>
          <a:xfrm>
            <a:off x="150" y="0"/>
            <a:ext cx="513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3" name="Google Shape;123;p21"/>
          <p:cNvPicPr preferRelativeResize="0"/>
          <p:nvPr/>
        </p:nvPicPr>
        <p:blipFill rotWithShape="1">
          <a:blip r:embed="rId3">
            <a:alphaModFix/>
          </a:blip>
          <a:srcRect b="0" l="19198" r="17915" t="0"/>
          <a:stretch/>
        </p:blipFill>
        <p:spPr>
          <a:xfrm>
            <a:off x="0" y="3768675"/>
            <a:ext cx="2275876" cy="1374825"/>
          </a:xfrm>
          <a:prstGeom prst="rect">
            <a:avLst/>
          </a:prstGeom>
          <a:noFill/>
          <a:ln>
            <a:noFill/>
          </a:ln>
        </p:spPr>
      </p:pic>
      <p:sp>
        <p:nvSpPr>
          <p:cNvPr id="124" name="Google Shape;124;p21"/>
          <p:cNvSpPr txBox="1"/>
          <p:nvPr/>
        </p:nvSpPr>
        <p:spPr>
          <a:xfrm>
            <a:off x="451050" y="431475"/>
            <a:ext cx="44757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What makes an application exceptional?</a:t>
            </a:r>
            <a:endParaRPr b="1" sz="4500">
              <a:solidFill>
                <a:schemeClr val="dk2"/>
              </a:solidFill>
              <a:latin typeface="Montserrat"/>
              <a:ea typeface="Montserrat"/>
              <a:cs typeface="Montserrat"/>
              <a:sym typeface="Montserrat"/>
            </a:endParaRPr>
          </a:p>
        </p:txBody>
      </p:sp>
      <p:sp>
        <p:nvSpPr>
          <p:cNvPr id="125" name="Google Shape;125;p21"/>
          <p:cNvSpPr txBox="1"/>
          <p:nvPr/>
        </p:nvSpPr>
        <p:spPr>
          <a:xfrm>
            <a:off x="5254475" y="233550"/>
            <a:ext cx="3573900" cy="27999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Don’t worry about neuronormativity - we’re interested in your ideas - not your structure, spelling, and grammar</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Show us what makes your idea different from what’s already out there</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Explain why </a:t>
            </a:r>
            <a:r>
              <a:rPr b="1" lang="en-GB" sz="1600">
                <a:solidFill>
                  <a:schemeClr val="lt1"/>
                </a:solidFill>
                <a:latin typeface="Lato"/>
                <a:ea typeface="Lato"/>
                <a:cs typeface="Lato"/>
                <a:sym typeface="Lato"/>
              </a:rPr>
              <a:t>you</a:t>
            </a:r>
            <a:r>
              <a:rPr lang="en-GB" sz="1600">
                <a:solidFill>
                  <a:schemeClr val="lt1"/>
                </a:solidFill>
                <a:latin typeface="Lato"/>
                <a:ea typeface="Lato"/>
                <a:cs typeface="Lato"/>
                <a:sym typeface="Lato"/>
              </a:rPr>
              <a:t> want, need and are in the right place for </a:t>
            </a:r>
            <a:r>
              <a:rPr b="1" lang="en-GB" sz="1600">
                <a:solidFill>
                  <a:schemeClr val="lt1"/>
                </a:solidFill>
                <a:latin typeface="Lato"/>
                <a:ea typeface="Lato"/>
                <a:cs typeface="Lato"/>
                <a:sym typeface="Lato"/>
              </a:rPr>
              <a:t>this opportunity</a:t>
            </a:r>
            <a:r>
              <a:rPr lang="en-GB" sz="1600">
                <a:solidFill>
                  <a:schemeClr val="lt1"/>
                </a:solidFill>
                <a:latin typeface="Lato"/>
                <a:ea typeface="Lato"/>
                <a:cs typeface="Lato"/>
                <a:sym typeface="Lato"/>
              </a:rPr>
              <a:t> at </a:t>
            </a:r>
            <a:r>
              <a:rPr b="1" lang="en-GB" sz="1600">
                <a:solidFill>
                  <a:schemeClr val="lt1"/>
                </a:solidFill>
                <a:latin typeface="Lato"/>
                <a:ea typeface="Lato"/>
                <a:cs typeface="Lato"/>
                <a:sym typeface="Lato"/>
              </a:rPr>
              <a:t>this point in your career</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Read the call-out and brief - and make sure you’re addressing the things we want to know</a:t>
            </a:r>
            <a:endParaRPr sz="160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9" name="Shape 129"/>
        <p:cNvGrpSpPr/>
        <p:nvPr/>
      </p:nvGrpSpPr>
      <p:grpSpPr>
        <a:xfrm>
          <a:off x="0" y="0"/>
          <a:ext cx="0" cy="0"/>
          <a:chOff x="0" y="0"/>
          <a:chExt cx="0" cy="0"/>
        </a:xfrm>
      </p:grpSpPr>
      <p:sp>
        <p:nvSpPr>
          <p:cNvPr id="130" name="Google Shape;130;p22"/>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2500">
                <a:solidFill>
                  <a:srgbClr val="AB57FF"/>
                </a:solidFill>
                <a:latin typeface="Montserrat"/>
                <a:ea typeface="Montserrat"/>
                <a:cs typeface="Montserrat"/>
                <a:sym typeface="Montserrat"/>
              </a:rPr>
              <a:t>An exceptional Reach application shows:</a:t>
            </a:r>
            <a:endParaRPr b="1" sz="2500">
              <a:solidFill>
                <a:srgbClr val="AB57FF"/>
              </a:solidFill>
              <a:latin typeface="Montserrat"/>
              <a:ea typeface="Montserrat"/>
              <a:cs typeface="Montserrat"/>
              <a:sym typeface="Montserrat"/>
            </a:endParaRPr>
          </a:p>
        </p:txBody>
      </p:sp>
      <p:sp>
        <p:nvSpPr>
          <p:cNvPr id="131" name="Google Shape;131;p22"/>
          <p:cNvSpPr/>
          <p:nvPr/>
        </p:nvSpPr>
        <p:spPr>
          <a:xfrm rot="5400000">
            <a:off x="-1718250" y="1718250"/>
            <a:ext cx="5140200" cy="1703700"/>
          </a:xfrm>
          <a:prstGeom prst="rect">
            <a:avLst/>
          </a:prstGeom>
          <a:solidFill>
            <a:srgbClr val="AB57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9900FF"/>
              </a:solidFill>
              <a:latin typeface="Arial"/>
              <a:ea typeface="Arial"/>
              <a:cs typeface="Arial"/>
              <a:sym typeface="Arial"/>
            </a:endParaRPr>
          </a:p>
        </p:txBody>
      </p:sp>
      <p:sp>
        <p:nvSpPr>
          <p:cNvPr id="132" name="Google Shape;132;p22"/>
          <p:cNvSpPr txBox="1"/>
          <p:nvPr/>
        </p:nvSpPr>
        <p:spPr>
          <a:xfrm>
            <a:off x="1956125" y="705200"/>
            <a:ext cx="7121400" cy="27999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a:t>
            </a:r>
            <a:r>
              <a:rPr lang="en-GB" sz="1600">
                <a:solidFill>
                  <a:schemeClr val="lt1"/>
                </a:solidFill>
                <a:latin typeface="Lato"/>
                <a:ea typeface="Lato"/>
                <a:cs typeface="Lato"/>
                <a:sym typeface="Lato"/>
              </a:rPr>
              <a:t> strong sense of tone, voice and character in the way that you write and the sample you share</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An original idea - we’re particularly interested in work by disabled writers that isn’t about personal experience and narratives</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An understanding of the story you’re telling, how you want it told, and the type of venues and opportunities you think it fits in</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Why you’re applying, and how you think the Reach programme will help you grow and develop</a:t>
            </a:r>
            <a:endParaRPr sz="1600">
              <a:solidFill>
                <a:schemeClr val="lt1"/>
              </a:solidFill>
              <a:latin typeface="Lato"/>
              <a:ea typeface="Lato"/>
              <a:cs typeface="Lato"/>
              <a:sym typeface="Lato"/>
            </a:endParaRPr>
          </a:p>
        </p:txBody>
      </p:sp>
      <p:sp>
        <p:nvSpPr>
          <p:cNvPr id="133" name="Google Shape;133;p22"/>
          <p:cNvSpPr txBox="1"/>
          <p:nvPr/>
        </p:nvSpPr>
        <p:spPr>
          <a:xfrm>
            <a:off x="1887325" y="3878750"/>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400"/>
              <a:buFont typeface="Arial"/>
              <a:buNone/>
            </a:pPr>
            <a:r>
              <a:rPr b="1" i="1" lang="en-GB" sz="1700">
                <a:solidFill>
                  <a:srgbClr val="AB57FF"/>
                </a:solidFill>
                <a:latin typeface="Lato"/>
                <a:ea typeface="Lato"/>
                <a:cs typeface="Lato"/>
                <a:sym typeface="Lato"/>
              </a:rPr>
              <a:t>Reach supports 5 emerging UK-based emerging disabled theatre makers to develop the script for a full-length show over 4 months</a:t>
            </a:r>
            <a:endParaRPr b="1" i="1" sz="1800">
              <a:solidFill>
                <a:srgbClr val="AB57FF"/>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rgbClr val="6200C3"/>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7" name="Shape 137"/>
        <p:cNvGrpSpPr/>
        <p:nvPr/>
      </p:nvGrpSpPr>
      <p:grpSpPr>
        <a:xfrm>
          <a:off x="0" y="0"/>
          <a:ext cx="0" cy="0"/>
          <a:chOff x="0" y="0"/>
          <a:chExt cx="0" cy="0"/>
        </a:xfrm>
      </p:grpSpPr>
      <p:sp>
        <p:nvSpPr>
          <p:cNvPr id="138" name="Google Shape;138;p23"/>
          <p:cNvSpPr txBox="1"/>
          <p:nvPr/>
        </p:nvSpPr>
        <p:spPr>
          <a:xfrm>
            <a:off x="1965325" y="576375"/>
            <a:ext cx="7121400" cy="32151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Shows work in an artform suitable for live performance or sharing on a stage</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Has an idea that feels new, fresh and original - or a refreshing take on something we’ve encountered before in a different form</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Is about a piece that is clearly understandable, explainable, and marketable, both for this show, and in future development</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Shows that your work has been developed to a considerable degree, while remaining open and flexible</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1000"/>
              </a:spcAft>
              <a:buClr>
                <a:schemeClr val="lt1"/>
              </a:buClr>
              <a:buSzPts val="1600"/>
              <a:buFont typeface="Lato"/>
              <a:buChar char="➔"/>
            </a:pPr>
            <a:r>
              <a:rPr lang="en-GB" sz="1600">
                <a:solidFill>
                  <a:schemeClr val="lt1"/>
                </a:solidFill>
                <a:latin typeface="Lato"/>
                <a:ea typeface="Lato"/>
                <a:cs typeface="Lato"/>
                <a:sym typeface="Lato"/>
              </a:rPr>
              <a:t>Demonstrates readiness for a professional staging and clearly explains how this opportunity fits into your creative journey</a:t>
            </a:r>
            <a:endParaRPr sz="1600">
              <a:solidFill>
                <a:schemeClr val="lt1"/>
              </a:solidFill>
              <a:latin typeface="Lato"/>
              <a:ea typeface="Lato"/>
              <a:cs typeface="Lato"/>
              <a:sym typeface="Lato"/>
            </a:endParaRPr>
          </a:p>
        </p:txBody>
      </p:sp>
      <p:sp>
        <p:nvSpPr>
          <p:cNvPr id="139" name="Google Shape;139;p23"/>
          <p:cNvSpPr txBox="1"/>
          <p:nvPr/>
        </p:nvSpPr>
        <p:spPr>
          <a:xfrm>
            <a:off x="1841325" y="4030675"/>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FF5E3E"/>
                </a:solidFill>
                <a:latin typeface="Lato"/>
                <a:ea typeface="Lato"/>
                <a:cs typeface="Lato"/>
                <a:sym typeface="Lato"/>
              </a:rPr>
              <a:t>Launchpad supports 4 UK-based disabled creatives or small companies (max. 3 people) developing an existing WIP piece for a showcase in Autumn 2025 / Spring 2026</a:t>
            </a:r>
            <a:endParaRPr b="1" i="1" sz="1800">
              <a:solidFill>
                <a:srgbClr val="FF5E3E"/>
              </a:solidFill>
              <a:latin typeface="Lato"/>
              <a:ea typeface="Lato"/>
              <a:cs typeface="Lato"/>
              <a:sym typeface="Lato"/>
            </a:endParaRPr>
          </a:p>
        </p:txBody>
      </p:sp>
      <p:sp>
        <p:nvSpPr>
          <p:cNvPr id="140" name="Google Shape;140;p23"/>
          <p:cNvSpPr/>
          <p:nvPr/>
        </p:nvSpPr>
        <p:spPr>
          <a:xfrm rot="5400000">
            <a:off x="-1718700" y="1718700"/>
            <a:ext cx="5141100" cy="1703700"/>
          </a:xfrm>
          <a:prstGeom prst="rect">
            <a:avLst/>
          </a:prstGeom>
          <a:solidFill>
            <a:srgbClr val="FF5E3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3"/>
          <p:cNvSpPr txBox="1"/>
          <p:nvPr>
            <p:ph type="title"/>
          </p:nvPr>
        </p:nvSpPr>
        <p:spPr>
          <a:xfrm>
            <a:off x="1887325" y="83300"/>
            <a:ext cx="68490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2500">
                <a:solidFill>
                  <a:srgbClr val="FF5E3E"/>
                </a:solidFill>
                <a:latin typeface="Montserrat"/>
                <a:ea typeface="Montserrat"/>
                <a:cs typeface="Montserrat"/>
                <a:sym typeface="Montserrat"/>
              </a:rPr>
              <a:t>An exceptional Launchpad application:</a:t>
            </a:r>
            <a:endParaRPr b="1" sz="2500">
              <a:solidFill>
                <a:srgbClr val="FF5E3E"/>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FF5E3E"/>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5" name="Shape 145"/>
        <p:cNvGrpSpPr/>
        <p:nvPr/>
      </p:nvGrpSpPr>
      <p:grpSpPr>
        <a:xfrm>
          <a:off x="0" y="0"/>
          <a:ext cx="0" cy="0"/>
          <a:chOff x="0" y="0"/>
          <a:chExt cx="0" cy="0"/>
        </a:xfrm>
      </p:grpSpPr>
      <p:sp>
        <p:nvSpPr>
          <p:cNvPr id="146" name="Google Shape;146;p24"/>
          <p:cNvSpPr txBox="1"/>
          <p:nvPr/>
        </p:nvSpPr>
        <p:spPr>
          <a:xfrm>
            <a:off x="2255675" y="3920150"/>
            <a:ext cx="6480600" cy="110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400"/>
              <a:buFont typeface="Arial"/>
              <a:buNone/>
            </a:pPr>
            <a:r>
              <a:t/>
            </a:r>
            <a:endParaRPr i="1" sz="1600">
              <a:solidFill>
                <a:srgbClr val="FFD966"/>
              </a:solidFill>
            </a:endParaRPr>
          </a:p>
        </p:txBody>
      </p:sp>
      <p:sp>
        <p:nvSpPr>
          <p:cNvPr id="147" name="Google Shape;147;p24"/>
          <p:cNvSpPr/>
          <p:nvPr/>
        </p:nvSpPr>
        <p:spPr>
          <a:xfrm rot="5400000">
            <a:off x="-1719900" y="1719900"/>
            <a:ext cx="5143500" cy="1703700"/>
          </a:xfrm>
          <a:prstGeom prst="rect">
            <a:avLst/>
          </a:prstGeom>
          <a:solidFill>
            <a:srgbClr val="2DAA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DAAE1"/>
              </a:solidFill>
              <a:latin typeface="Arial"/>
              <a:ea typeface="Arial"/>
              <a:cs typeface="Arial"/>
              <a:sym typeface="Arial"/>
            </a:endParaRPr>
          </a:p>
        </p:txBody>
      </p:sp>
      <p:sp>
        <p:nvSpPr>
          <p:cNvPr id="148" name="Google Shape;148;p24"/>
          <p:cNvSpPr txBox="1"/>
          <p:nvPr/>
        </p:nvSpPr>
        <p:spPr>
          <a:xfrm>
            <a:off x="1887325" y="4209950"/>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2DAAE1"/>
                </a:solidFill>
                <a:latin typeface="Lato"/>
                <a:ea typeface="Lato"/>
                <a:cs typeface="Lato"/>
                <a:sym typeface="Lato"/>
              </a:rPr>
              <a:t>Breakthrough is a commission for a disabled UK-based creative or company who’s ready to break into the mainstream</a:t>
            </a:r>
            <a:endParaRPr b="1" i="1" sz="1700">
              <a:solidFill>
                <a:srgbClr val="2DAAE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rgbClr val="2DAAE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t/>
            </a:r>
            <a:endParaRPr b="1" i="1" sz="1800">
              <a:solidFill>
                <a:srgbClr val="2DAAE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b="1" i="1" sz="1800">
              <a:solidFill>
                <a:srgbClr val="2DAAE1"/>
              </a:solidFill>
              <a:latin typeface="Lato"/>
              <a:ea typeface="Lato"/>
              <a:cs typeface="Lato"/>
              <a:sym typeface="Lato"/>
            </a:endParaRPr>
          </a:p>
        </p:txBody>
      </p:sp>
      <p:sp>
        <p:nvSpPr>
          <p:cNvPr id="149" name="Google Shape;149;p24"/>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500">
                <a:solidFill>
                  <a:srgbClr val="2DAAE1"/>
                </a:solidFill>
                <a:latin typeface="Montserrat"/>
                <a:ea typeface="Montserrat"/>
                <a:cs typeface="Montserrat"/>
                <a:sym typeface="Montserrat"/>
              </a:rPr>
              <a:t>An exceptional Breakthrough application</a:t>
            </a:r>
            <a:endParaRPr b="1" sz="2500">
              <a:solidFill>
                <a:srgbClr val="2DAAE1"/>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2DAAE1"/>
              </a:solidFill>
              <a:latin typeface="Montserrat"/>
              <a:ea typeface="Montserrat"/>
              <a:cs typeface="Montserrat"/>
              <a:sym typeface="Montserrat"/>
            </a:endParaRPr>
          </a:p>
        </p:txBody>
      </p:sp>
      <p:sp>
        <p:nvSpPr>
          <p:cNvPr id="150" name="Google Shape;150;p24"/>
          <p:cNvSpPr txBox="1"/>
          <p:nvPr/>
        </p:nvSpPr>
        <p:spPr>
          <a:xfrm>
            <a:off x="1956125" y="705200"/>
            <a:ext cx="6780000" cy="3215100"/>
          </a:xfrm>
          <a:prstGeom prst="rect">
            <a:avLst/>
          </a:prstGeom>
          <a:noFill/>
          <a:ln>
            <a:noFill/>
          </a:ln>
        </p:spPr>
        <p:txBody>
          <a:bodyPr anchorCtr="0" anchor="t" bIns="91425" lIns="91425" spcFirstLastPara="1" rIns="91425" wrap="square" tIns="91425">
            <a:noAutofit/>
          </a:bodyPr>
          <a:lstStyle/>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Is for a self-contained project - we’re not funding part of a larger project</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Is using the full budget to create something small but refined - of an incredibly high quality to act as an independent ‘calling card’ to the industry</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Shows that you’ve achieved considerable success - and are ready to break into the mainstream</a:t>
            </a:r>
            <a:endParaRPr sz="1600">
              <a:solidFill>
                <a:schemeClr val="lt1"/>
              </a:solidFill>
              <a:latin typeface="Lato"/>
              <a:ea typeface="Lato"/>
              <a:cs typeface="Lato"/>
              <a:sym typeface="Lato"/>
            </a:endParaRPr>
          </a:p>
          <a:p>
            <a:pPr indent="-330200" lvl="0" marL="457200" rtl="0" algn="l">
              <a:spcBef>
                <a:spcPts val="2000"/>
              </a:spcBef>
              <a:spcAft>
                <a:spcPts val="2000"/>
              </a:spcAft>
              <a:buClr>
                <a:schemeClr val="lt1"/>
              </a:buClr>
              <a:buSzPts val="1600"/>
              <a:buFont typeface="Lato"/>
              <a:buChar char="➔"/>
            </a:pPr>
            <a:r>
              <a:rPr lang="en-GB" sz="1600">
                <a:solidFill>
                  <a:schemeClr val="lt1"/>
                </a:solidFill>
                <a:latin typeface="Lato"/>
                <a:ea typeface="Lato"/>
                <a:cs typeface="Lato"/>
                <a:sym typeface="Lato"/>
              </a:rPr>
              <a:t>Relates this specific commission to the barriers that are preventing you breaking into the mainstream, and shows how this could provoke the change you’re ready for</a:t>
            </a:r>
            <a:endParaRPr sz="1600">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sp>
        <p:nvSpPr>
          <p:cNvPr id="155" name="Google Shape;155;p25"/>
          <p:cNvSpPr txBox="1"/>
          <p:nvPr/>
        </p:nvSpPr>
        <p:spPr>
          <a:xfrm>
            <a:off x="2255675" y="3920150"/>
            <a:ext cx="6480600" cy="110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400"/>
              <a:buFont typeface="Arial"/>
              <a:buNone/>
            </a:pPr>
            <a:r>
              <a:t/>
            </a:r>
            <a:endParaRPr i="1" sz="1600">
              <a:solidFill>
                <a:srgbClr val="FFD966"/>
              </a:solidFill>
            </a:endParaRPr>
          </a:p>
        </p:txBody>
      </p:sp>
      <p:sp>
        <p:nvSpPr>
          <p:cNvPr id="156" name="Google Shape;156;p25"/>
          <p:cNvSpPr/>
          <p:nvPr/>
        </p:nvSpPr>
        <p:spPr>
          <a:xfrm rot="5400000">
            <a:off x="-1719900" y="1719900"/>
            <a:ext cx="5143500" cy="1703700"/>
          </a:xfrm>
          <a:prstGeom prst="rect">
            <a:avLst/>
          </a:prstGeom>
          <a:solidFill>
            <a:srgbClr val="FF7B1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55CC"/>
              </a:solidFill>
              <a:latin typeface="Arial"/>
              <a:ea typeface="Arial"/>
              <a:cs typeface="Arial"/>
              <a:sym typeface="Arial"/>
            </a:endParaRPr>
          </a:p>
        </p:txBody>
      </p:sp>
      <p:sp>
        <p:nvSpPr>
          <p:cNvPr id="157" name="Google Shape;157;p25"/>
          <p:cNvSpPr txBox="1"/>
          <p:nvPr/>
        </p:nvSpPr>
        <p:spPr>
          <a:xfrm>
            <a:off x="1887325" y="3878750"/>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FF7B17"/>
                </a:solidFill>
                <a:latin typeface="Lato"/>
                <a:ea typeface="Lato"/>
                <a:cs typeface="Lato"/>
                <a:sym typeface="Lato"/>
              </a:rPr>
              <a:t>Incubate is a leadership programme for 4 UK-based disabled emerging cultural leaders</a:t>
            </a:r>
            <a:endParaRPr b="1" i="1" sz="1800">
              <a:solidFill>
                <a:srgbClr val="FF7B17"/>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chemeClr val="accent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t/>
            </a:r>
            <a:endParaRPr b="1" i="1" sz="1800">
              <a:solidFill>
                <a:schemeClr val="accent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b="1" i="1" sz="1800">
              <a:solidFill>
                <a:schemeClr val="accent1"/>
              </a:solidFill>
              <a:latin typeface="Lato"/>
              <a:ea typeface="Lato"/>
              <a:cs typeface="Lato"/>
              <a:sym typeface="Lato"/>
            </a:endParaRPr>
          </a:p>
        </p:txBody>
      </p:sp>
      <p:sp>
        <p:nvSpPr>
          <p:cNvPr id="158" name="Google Shape;158;p25"/>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500">
                <a:solidFill>
                  <a:srgbClr val="FF7B17"/>
                </a:solidFill>
                <a:latin typeface="Montserrat"/>
                <a:ea typeface="Montserrat"/>
                <a:cs typeface="Montserrat"/>
                <a:sym typeface="Montserrat"/>
              </a:rPr>
              <a:t>An exceptional Incubate application</a:t>
            </a:r>
            <a:endParaRPr b="1" sz="2500">
              <a:solidFill>
                <a:srgbClr val="FF7B17"/>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FF7B17"/>
              </a:solidFill>
              <a:latin typeface="Montserrat"/>
              <a:ea typeface="Montserrat"/>
              <a:cs typeface="Montserrat"/>
              <a:sym typeface="Montserrat"/>
            </a:endParaRPr>
          </a:p>
        </p:txBody>
      </p:sp>
      <p:sp>
        <p:nvSpPr>
          <p:cNvPr id="159" name="Google Shape;159;p25"/>
          <p:cNvSpPr txBox="1"/>
          <p:nvPr/>
        </p:nvSpPr>
        <p:spPr>
          <a:xfrm>
            <a:off x="1956125" y="705200"/>
            <a:ext cx="7121400" cy="3215100"/>
          </a:xfrm>
          <a:prstGeom prst="rect">
            <a:avLst/>
          </a:prstGeom>
          <a:noFill/>
          <a:ln>
            <a:noFill/>
          </a:ln>
        </p:spPr>
        <p:txBody>
          <a:bodyPr anchorCtr="0" anchor="t" bIns="91425" lIns="91425" spcFirstLastPara="1" rIns="91425" wrap="square" tIns="91425">
            <a:noAutofit/>
          </a:bodyPr>
          <a:lstStyle/>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Explores yourself as a leader, and the idea you’re developing</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Demonstrates clear knowledge of the sector, the niche you’re working in, and how the work you’re doing is going to make change</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Engages with the topics covered and explores how they would </a:t>
            </a:r>
            <a:r>
              <a:rPr lang="en-GB" sz="1600">
                <a:solidFill>
                  <a:schemeClr val="lt1"/>
                </a:solidFill>
                <a:latin typeface="Lato"/>
                <a:ea typeface="Lato"/>
                <a:cs typeface="Lato"/>
                <a:sym typeface="Lato"/>
              </a:rPr>
              <a:t>help you or your organisation grow, develop, and level up</a:t>
            </a:r>
            <a:endParaRPr sz="1600">
              <a:solidFill>
                <a:schemeClr val="lt1"/>
              </a:solidFill>
              <a:latin typeface="Lato"/>
              <a:ea typeface="Lato"/>
              <a:cs typeface="Lato"/>
              <a:sym typeface="Lato"/>
            </a:endParaRPr>
          </a:p>
          <a:p>
            <a:pPr indent="-330200" lvl="0" marL="457200" rtl="0" algn="l">
              <a:spcBef>
                <a:spcPts val="2000"/>
              </a:spcBef>
              <a:spcAft>
                <a:spcPts val="2000"/>
              </a:spcAft>
              <a:buClr>
                <a:schemeClr val="lt1"/>
              </a:buClr>
              <a:buSzPts val="1600"/>
              <a:buFont typeface="Lato"/>
              <a:buChar char="➔"/>
            </a:pPr>
            <a:r>
              <a:rPr lang="en-GB" sz="1600">
                <a:solidFill>
                  <a:schemeClr val="lt1"/>
                </a:solidFill>
                <a:latin typeface="Lato"/>
                <a:ea typeface="Lato"/>
                <a:cs typeface="Lato"/>
                <a:sym typeface="Lato"/>
              </a:rPr>
              <a:t>Explores what you’d bring, give and share in the sessions, and where your expertise could support the other leaders and organisations</a:t>
            </a:r>
            <a:endParaRPr sz="1600">
              <a:solidFill>
                <a:schemeClr val="lt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3" name="Shape 163"/>
        <p:cNvGrpSpPr/>
        <p:nvPr/>
      </p:nvGrpSpPr>
      <p:grpSpPr>
        <a:xfrm>
          <a:off x="0" y="0"/>
          <a:ext cx="0" cy="0"/>
          <a:chOff x="0" y="0"/>
          <a:chExt cx="0" cy="0"/>
        </a:xfrm>
      </p:grpSpPr>
      <p:sp>
        <p:nvSpPr>
          <p:cNvPr id="164" name="Google Shape;164;p26"/>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65" name="Google Shape;165;p26"/>
          <p:cNvSpPr txBox="1"/>
          <p:nvPr/>
        </p:nvSpPr>
        <p:spPr>
          <a:xfrm>
            <a:off x="2214925" y="857600"/>
            <a:ext cx="6521400" cy="40656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Part of Incubate in 2022, Sam Brewer and Flawbored are now touring their show </a:t>
            </a:r>
            <a:r>
              <a:rPr i="1" lang="en-GB" sz="1600">
                <a:solidFill>
                  <a:schemeClr val="lt1"/>
                </a:solidFill>
                <a:latin typeface="Lato"/>
                <a:ea typeface="Lato"/>
                <a:cs typeface="Lato"/>
                <a:sym typeface="Lato"/>
              </a:rPr>
              <a:t>It’s a Motherf**king Pleasure</a:t>
            </a:r>
            <a:r>
              <a:rPr lang="en-GB" sz="1600">
                <a:solidFill>
                  <a:schemeClr val="lt1"/>
                </a:solidFill>
                <a:latin typeface="Lato"/>
                <a:ea typeface="Lato"/>
                <a:cs typeface="Lato"/>
                <a:sym typeface="Lato"/>
              </a:rPr>
              <a:t> in the US</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Jacqui Adeniji-Williams was a Launchpad artist in 2021, and a Breakthrough artist in 2023 - she’s releasing her independent EP </a:t>
            </a:r>
            <a:r>
              <a:rPr i="1" lang="en-GB" sz="1600">
                <a:solidFill>
                  <a:schemeClr val="lt1"/>
                </a:solidFill>
                <a:latin typeface="Lato"/>
                <a:ea typeface="Lato"/>
                <a:cs typeface="Lato"/>
                <a:sym typeface="Lato"/>
              </a:rPr>
              <a:t>Notes to Self</a:t>
            </a:r>
            <a:endParaRPr i="1"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Sensoria have partnered with organisations including </a:t>
            </a:r>
            <a:r>
              <a:rPr i="1" lang="en-GB" sz="1600">
                <a:solidFill>
                  <a:schemeClr val="lt1"/>
                </a:solidFill>
                <a:latin typeface="Lato"/>
                <a:ea typeface="Lato"/>
                <a:cs typeface="Lato"/>
                <a:sym typeface="Lato"/>
              </a:rPr>
              <a:t>Dance City Newcastle </a:t>
            </a:r>
            <a:r>
              <a:rPr lang="en-GB" sz="1600">
                <a:solidFill>
                  <a:schemeClr val="lt1"/>
                </a:solidFill>
                <a:latin typeface="Lato"/>
                <a:ea typeface="Lato"/>
                <a:cs typeface="Lato"/>
                <a:sym typeface="Lato"/>
              </a:rPr>
              <a:t>and the </a:t>
            </a:r>
            <a:r>
              <a:rPr i="1" lang="en-GB" sz="1600">
                <a:solidFill>
                  <a:schemeClr val="lt1"/>
                </a:solidFill>
                <a:latin typeface="Lato"/>
                <a:ea typeface="Lato"/>
                <a:cs typeface="Lato"/>
                <a:sym typeface="Lato"/>
              </a:rPr>
              <a:t>Streatham Space</a:t>
            </a:r>
            <a:r>
              <a:rPr lang="en-GB" sz="1600">
                <a:solidFill>
                  <a:schemeClr val="lt1"/>
                </a:solidFill>
                <a:latin typeface="Lato"/>
                <a:ea typeface="Lato"/>
                <a:cs typeface="Lato"/>
                <a:sym typeface="Lato"/>
              </a:rPr>
              <a:t> project, employing more than 50 disabled artists and reaching more than 500 people</a:t>
            </a:r>
            <a:endParaRPr i="1"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Alice Christina Corrigan’s show, </a:t>
            </a:r>
            <a:r>
              <a:rPr i="1" lang="en-GB" sz="1600">
                <a:solidFill>
                  <a:schemeClr val="lt1"/>
                </a:solidFill>
                <a:latin typeface="Lato"/>
                <a:ea typeface="Lato"/>
                <a:cs typeface="Lato"/>
                <a:sym typeface="Lato"/>
              </a:rPr>
              <a:t>Past Life,</a:t>
            </a:r>
            <a:r>
              <a:rPr lang="en-GB" sz="1600">
                <a:solidFill>
                  <a:schemeClr val="lt1"/>
                </a:solidFill>
                <a:latin typeface="Lato"/>
                <a:ea typeface="Lato"/>
                <a:cs typeface="Lato"/>
                <a:sym typeface="Lato"/>
              </a:rPr>
              <a:t> received ACE funding and went on to tour around the UK</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1000"/>
              </a:spcAft>
              <a:buClr>
                <a:schemeClr val="lt1"/>
              </a:buClr>
              <a:buSzPts val="1600"/>
              <a:buFont typeface="Lato"/>
              <a:buChar char="➔"/>
            </a:pPr>
            <a:r>
              <a:rPr lang="en-GB" sz="1600">
                <a:solidFill>
                  <a:schemeClr val="lt1"/>
                </a:solidFill>
                <a:latin typeface="Lato"/>
                <a:ea typeface="Lato"/>
                <a:cs typeface="Lato"/>
                <a:sym typeface="Lato"/>
              </a:rPr>
              <a:t>Following being part of Reach in 2024,  Britny Virginia had her film </a:t>
            </a:r>
            <a:r>
              <a:rPr i="1" lang="en-GB" sz="1600">
                <a:solidFill>
                  <a:schemeClr val="lt1"/>
                </a:solidFill>
                <a:latin typeface="Lato"/>
                <a:ea typeface="Lato"/>
                <a:cs typeface="Lato"/>
                <a:sym typeface="Lato"/>
              </a:rPr>
              <a:t>Dancing Shoes</a:t>
            </a:r>
            <a:r>
              <a:rPr lang="en-GB" sz="1600">
                <a:solidFill>
                  <a:schemeClr val="lt1"/>
                </a:solidFill>
                <a:latin typeface="Lato"/>
                <a:ea typeface="Lato"/>
                <a:cs typeface="Lato"/>
                <a:sym typeface="Lato"/>
              </a:rPr>
              <a:t> screened nationally</a:t>
            </a:r>
            <a:endParaRPr sz="1600">
              <a:solidFill>
                <a:schemeClr val="lt1"/>
              </a:solidFill>
              <a:latin typeface="Lato"/>
              <a:ea typeface="Lato"/>
              <a:cs typeface="Lato"/>
              <a:sym typeface="Lato"/>
            </a:endParaRPr>
          </a:p>
        </p:txBody>
      </p:sp>
      <p:sp>
        <p:nvSpPr>
          <p:cNvPr id="166" name="Google Shape;166;p26"/>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Successes of previous artists</a:t>
            </a:r>
            <a:endParaRPr b="1" sz="33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0" name="Shape 170"/>
        <p:cNvGrpSpPr/>
        <p:nvPr/>
      </p:nvGrpSpPr>
      <p:grpSpPr>
        <a:xfrm>
          <a:off x="0" y="0"/>
          <a:ext cx="0" cy="0"/>
          <a:chOff x="0" y="0"/>
          <a:chExt cx="0" cy="0"/>
        </a:xfrm>
      </p:grpSpPr>
      <p:sp>
        <p:nvSpPr>
          <p:cNvPr id="171" name="Google Shape;171;p27"/>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65FFF3"/>
              </a:solidFill>
              <a:latin typeface="Arial"/>
              <a:ea typeface="Arial"/>
              <a:cs typeface="Arial"/>
              <a:sym typeface="Arial"/>
            </a:endParaRPr>
          </a:p>
        </p:txBody>
      </p:sp>
      <p:sp>
        <p:nvSpPr>
          <p:cNvPr id="172" name="Google Shape;172;p27"/>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Who are we looking for</a:t>
            </a:r>
            <a:endParaRPr b="1" sz="3300">
              <a:latin typeface="Montserrat"/>
              <a:ea typeface="Montserrat"/>
              <a:cs typeface="Montserrat"/>
              <a:sym typeface="Montserrat"/>
            </a:endParaRPr>
          </a:p>
        </p:txBody>
      </p:sp>
      <p:sp>
        <p:nvSpPr>
          <p:cNvPr id="173" name="Google Shape;173;p27"/>
          <p:cNvSpPr txBox="1"/>
          <p:nvPr/>
        </p:nvSpPr>
        <p:spPr>
          <a:xfrm>
            <a:off x="1883800" y="818950"/>
            <a:ext cx="7025100" cy="37518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Lato"/>
              <a:buChar char="➔"/>
            </a:pPr>
            <a:r>
              <a:rPr lang="en-GB">
                <a:solidFill>
                  <a:schemeClr val="lt1"/>
                </a:solidFill>
                <a:latin typeface="Lato"/>
                <a:ea typeface="Lato"/>
                <a:cs typeface="Lato"/>
                <a:sym typeface="Lato"/>
              </a:rPr>
              <a:t>CRIPtic’s work is for disabled people - by which we mean “people who face disableist [including audist] barriers”, or “people who identify themselves as deaf or disabled – or are identified by others as deaf or disabled in society” and disabled-led projects (at least 50% disabled)</a:t>
            </a:r>
            <a:endParaRPr>
              <a:solidFill>
                <a:schemeClr val="lt1"/>
              </a:solidFill>
              <a:latin typeface="Lato"/>
              <a:ea typeface="Lato"/>
              <a:cs typeface="Lato"/>
              <a:sym typeface="Lato"/>
            </a:endParaRPr>
          </a:p>
          <a:p>
            <a:pPr indent="-317500" lvl="0" marL="457200" rtl="0" algn="l">
              <a:lnSpc>
                <a:spcPct val="115000"/>
              </a:lnSpc>
              <a:spcBef>
                <a:spcPts val="1000"/>
              </a:spcBef>
              <a:spcAft>
                <a:spcPts val="0"/>
              </a:spcAft>
              <a:buClr>
                <a:schemeClr val="lt1"/>
              </a:buClr>
              <a:buSzPts val="1400"/>
              <a:buFont typeface="Lato"/>
              <a:buChar char="➔"/>
            </a:pPr>
            <a:r>
              <a:rPr lang="en-GB">
                <a:solidFill>
                  <a:schemeClr val="lt1"/>
                </a:solidFill>
                <a:latin typeface="Lato"/>
                <a:ea typeface="Lato"/>
                <a:cs typeface="Lato"/>
                <a:sym typeface="Lato"/>
              </a:rPr>
              <a:t>Reach, Incubate and Breakthrough are for individuals (with Incubate, only one person per organisation is able to attend)</a:t>
            </a:r>
            <a:endParaRPr>
              <a:solidFill>
                <a:schemeClr val="lt1"/>
              </a:solidFill>
              <a:latin typeface="Lato"/>
              <a:ea typeface="Lato"/>
              <a:cs typeface="Lato"/>
              <a:sym typeface="Lato"/>
            </a:endParaRPr>
          </a:p>
          <a:p>
            <a:pPr indent="-317500" lvl="0" marL="457200" rtl="0" algn="l">
              <a:lnSpc>
                <a:spcPct val="115000"/>
              </a:lnSpc>
              <a:spcBef>
                <a:spcPts val="1000"/>
              </a:spcBef>
              <a:spcAft>
                <a:spcPts val="0"/>
              </a:spcAft>
              <a:buClr>
                <a:schemeClr val="lt1"/>
              </a:buClr>
              <a:buSzPts val="1400"/>
              <a:buFont typeface="Lato"/>
              <a:buChar char="➔"/>
            </a:pPr>
            <a:r>
              <a:rPr lang="en-GB">
                <a:solidFill>
                  <a:schemeClr val="lt1"/>
                </a:solidFill>
                <a:latin typeface="Lato"/>
                <a:ea typeface="Lato"/>
                <a:cs typeface="Lato"/>
                <a:sym typeface="Lato"/>
              </a:rPr>
              <a:t>We are particularly looking for applications </a:t>
            </a:r>
            <a:r>
              <a:rPr lang="en-GB">
                <a:solidFill>
                  <a:schemeClr val="lt1"/>
                </a:solidFill>
                <a:latin typeface="Lato"/>
                <a:ea typeface="Lato"/>
                <a:cs typeface="Lato"/>
                <a:sym typeface="Lato"/>
              </a:rPr>
              <a:t>from disabled people underrepresented in the sector, including disabled people from the global majority, and disabled people who need the access provisions we are able to offer and have expertise in delivering, including:</a:t>
            </a:r>
            <a:endParaRPr>
              <a:solidFill>
                <a:schemeClr val="lt1"/>
              </a:solidFill>
              <a:latin typeface="Lato"/>
              <a:ea typeface="Lato"/>
              <a:cs typeface="Lato"/>
              <a:sym typeface="Lato"/>
            </a:endParaRPr>
          </a:p>
          <a:p>
            <a:pPr indent="-317500" lvl="1" marL="914400" rtl="0" algn="l">
              <a:lnSpc>
                <a:spcPct val="115000"/>
              </a:lnSpc>
              <a:spcBef>
                <a:spcPts val="1000"/>
              </a:spcBef>
              <a:spcAft>
                <a:spcPts val="0"/>
              </a:spcAft>
              <a:buClr>
                <a:schemeClr val="lt1"/>
              </a:buClr>
              <a:buSzPts val="1400"/>
              <a:buFont typeface="Lato"/>
              <a:buChar char="◆"/>
            </a:pPr>
            <a:r>
              <a:rPr lang="en-GB">
                <a:solidFill>
                  <a:schemeClr val="lt1"/>
                </a:solidFill>
                <a:latin typeface="Lato"/>
                <a:ea typeface="Lato"/>
                <a:cs typeface="Lato"/>
                <a:sym typeface="Lato"/>
              </a:rPr>
              <a:t>Hybrid and remote programmes (Reach (hybrid) and Incubate (remote))</a:t>
            </a:r>
            <a:endParaRPr>
              <a:solidFill>
                <a:schemeClr val="lt1"/>
              </a:solidFill>
              <a:latin typeface="Lato"/>
              <a:ea typeface="Lato"/>
              <a:cs typeface="Lato"/>
              <a:sym typeface="Lato"/>
            </a:endParaRPr>
          </a:p>
          <a:p>
            <a:pPr indent="-317500" lvl="1" marL="914400" rtl="0" algn="l">
              <a:lnSpc>
                <a:spcPct val="115000"/>
              </a:lnSpc>
              <a:spcBef>
                <a:spcPts val="1000"/>
              </a:spcBef>
              <a:spcAft>
                <a:spcPts val="0"/>
              </a:spcAft>
              <a:buClr>
                <a:schemeClr val="lt1"/>
              </a:buClr>
              <a:buSzPts val="1400"/>
              <a:buFont typeface="Lato"/>
              <a:buChar char="◆"/>
            </a:pPr>
            <a:r>
              <a:rPr lang="en-GB">
                <a:solidFill>
                  <a:schemeClr val="lt1"/>
                </a:solidFill>
                <a:latin typeface="Lato"/>
                <a:ea typeface="Lato"/>
                <a:cs typeface="Lato"/>
                <a:sym typeface="Lato"/>
              </a:rPr>
              <a:t>Wheelchair access (Launchpad and Reach)</a:t>
            </a:r>
            <a:endParaRPr>
              <a:solidFill>
                <a:schemeClr val="lt1"/>
              </a:solidFill>
              <a:latin typeface="Lato"/>
              <a:ea typeface="Lato"/>
              <a:cs typeface="Lato"/>
              <a:sym typeface="Lato"/>
            </a:endParaRPr>
          </a:p>
          <a:p>
            <a:pPr indent="-317500" lvl="1" marL="914400" rtl="0" algn="l">
              <a:lnSpc>
                <a:spcPct val="115000"/>
              </a:lnSpc>
              <a:spcBef>
                <a:spcPts val="1000"/>
              </a:spcBef>
              <a:spcAft>
                <a:spcPts val="1000"/>
              </a:spcAft>
              <a:buClr>
                <a:schemeClr val="lt1"/>
              </a:buClr>
              <a:buSzPts val="1400"/>
              <a:buFont typeface="Lato"/>
              <a:buChar char="◆"/>
            </a:pPr>
            <a:r>
              <a:rPr lang="en-GB">
                <a:solidFill>
                  <a:schemeClr val="lt1"/>
                </a:solidFill>
                <a:latin typeface="Lato"/>
                <a:ea typeface="Lato"/>
                <a:cs typeface="Lato"/>
                <a:sym typeface="Lato"/>
              </a:rPr>
              <a:t>BSL interpretation (all programmes)</a:t>
            </a:r>
            <a:endParaRPr>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7" name="Shape 177"/>
        <p:cNvGrpSpPr/>
        <p:nvPr/>
      </p:nvGrpSpPr>
      <p:grpSpPr>
        <a:xfrm>
          <a:off x="0" y="0"/>
          <a:ext cx="0" cy="0"/>
          <a:chOff x="0" y="0"/>
          <a:chExt cx="0" cy="0"/>
        </a:xfrm>
      </p:grpSpPr>
      <p:sp>
        <p:nvSpPr>
          <p:cNvPr id="178" name="Google Shape;178;p28"/>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79" name="Google Shape;179;p28"/>
          <p:cNvSpPr txBox="1"/>
          <p:nvPr/>
        </p:nvSpPr>
        <p:spPr>
          <a:xfrm>
            <a:off x="2214925" y="1010000"/>
            <a:ext cx="6521400" cy="3051300"/>
          </a:xfrm>
          <a:prstGeom prst="rect">
            <a:avLst/>
          </a:prstGeom>
          <a:noFill/>
          <a:ln>
            <a:noFill/>
          </a:ln>
        </p:spPr>
        <p:txBody>
          <a:bodyPr anchorCtr="0" anchor="t" bIns="91425" lIns="91425" spcFirstLastPara="1" rIns="91425" wrap="square" tIns="91425">
            <a:noAutofit/>
          </a:bodyPr>
          <a:lstStyle/>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Both Reach and Launchpad involve active script work, compulsory meetings and workshops</a:t>
            </a:r>
            <a:endParaRPr sz="1700">
              <a:solidFill>
                <a:schemeClr val="lt1"/>
              </a:solidFill>
              <a:latin typeface="Lato"/>
              <a:ea typeface="Lato"/>
              <a:cs typeface="Lato"/>
              <a:sym typeface="Lato"/>
            </a:endParaRPr>
          </a:p>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These programmes are designed around development </a:t>
            </a:r>
            <a:r>
              <a:rPr b="1" i="1" lang="en-GB" sz="1700">
                <a:solidFill>
                  <a:schemeClr val="lt1"/>
                </a:solidFill>
                <a:latin typeface="Lato"/>
                <a:ea typeface="Lato"/>
                <a:cs typeface="Lato"/>
                <a:sym typeface="Lato"/>
              </a:rPr>
              <a:t>and</a:t>
            </a:r>
            <a:r>
              <a:rPr lang="en-GB" sz="1700">
                <a:solidFill>
                  <a:schemeClr val="lt1"/>
                </a:solidFill>
                <a:latin typeface="Lato"/>
                <a:ea typeface="Lato"/>
                <a:cs typeface="Lato"/>
                <a:sym typeface="Lato"/>
              </a:rPr>
              <a:t> performance - they’re not just about the chance to stage your work - but they’re </a:t>
            </a:r>
            <a:r>
              <a:rPr lang="en-GB" sz="1700">
                <a:solidFill>
                  <a:schemeClr val="lt1"/>
                </a:solidFill>
                <a:latin typeface="Lato"/>
                <a:ea typeface="Lato"/>
                <a:cs typeface="Lato"/>
                <a:sym typeface="Lato"/>
              </a:rPr>
              <a:t>essential</a:t>
            </a:r>
            <a:r>
              <a:rPr lang="en-GB" sz="1700">
                <a:solidFill>
                  <a:schemeClr val="lt1"/>
                </a:solidFill>
                <a:latin typeface="Lato"/>
                <a:ea typeface="Lato"/>
                <a:cs typeface="Lato"/>
                <a:sym typeface="Lato"/>
              </a:rPr>
              <a:t> for your work to be in the final residential / showcase</a:t>
            </a:r>
            <a:endParaRPr sz="1700">
              <a:solidFill>
                <a:schemeClr val="lt1"/>
              </a:solidFill>
              <a:latin typeface="Lato"/>
              <a:ea typeface="Lato"/>
              <a:cs typeface="Lato"/>
              <a:sym typeface="Lato"/>
            </a:endParaRPr>
          </a:p>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Your application should show that you understand - and are excited about this development</a:t>
            </a:r>
            <a:endParaRPr sz="1700">
              <a:solidFill>
                <a:schemeClr val="lt1"/>
              </a:solidFill>
              <a:latin typeface="Lato"/>
              <a:ea typeface="Lato"/>
              <a:cs typeface="Lato"/>
              <a:sym typeface="Lato"/>
            </a:endParaRPr>
          </a:p>
          <a:p>
            <a:pPr indent="-336550" lvl="0" marL="457200" rtl="0" algn="l">
              <a:spcBef>
                <a:spcPts val="2000"/>
              </a:spcBef>
              <a:spcAft>
                <a:spcPts val="2000"/>
              </a:spcAft>
              <a:buClr>
                <a:schemeClr val="lt1"/>
              </a:buClr>
              <a:buSzPts val="1700"/>
              <a:buFont typeface="Lato"/>
              <a:buChar char="➔"/>
            </a:pPr>
            <a:r>
              <a:rPr lang="en-GB" sz="1700">
                <a:solidFill>
                  <a:schemeClr val="lt1"/>
                </a:solidFill>
                <a:latin typeface="Lato"/>
                <a:ea typeface="Lato"/>
                <a:cs typeface="Lato"/>
                <a:sym typeface="Lato"/>
              </a:rPr>
              <a:t>Because you’re expected to attend, you’re paid to attend</a:t>
            </a:r>
            <a:endParaRPr sz="1700">
              <a:solidFill>
                <a:schemeClr val="lt1"/>
              </a:solidFill>
              <a:latin typeface="Lato"/>
              <a:ea typeface="Lato"/>
              <a:cs typeface="Lato"/>
              <a:sym typeface="Lato"/>
            </a:endParaRPr>
          </a:p>
        </p:txBody>
      </p:sp>
      <p:sp>
        <p:nvSpPr>
          <p:cNvPr id="180" name="Google Shape;180;p28"/>
          <p:cNvSpPr txBox="1"/>
          <p:nvPr/>
        </p:nvSpPr>
        <p:spPr>
          <a:xfrm>
            <a:off x="2255675" y="4271475"/>
            <a:ext cx="6480600" cy="67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65FFF3"/>
                </a:solidFill>
                <a:latin typeface="Lato"/>
                <a:ea typeface="Lato"/>
                <a:cs typeface="Lato"/>
                <a:sym typeface="Lato"/>
              </a:rPr>
              <a:t>These programmes entail work - and work should be paid</a:t>
            </a:r>
            <a:endParaRPr b="1" i="1" sz="1700">
              <a:solidFill>
                <a:srgbClr val="65FFF3"/>
              </a:solidFill>
              <a:latin typeface="Lato"/>
              <a:ea typeface="Lato"/>
              <a:cs typeface="Lato"/>
              <a:sym typeface="Lato"/>
            </a:endParaRPr>
          </a:p>
        </p:txBody>
      </p:sp>
      <p:sp>
        <p:nvSpPr>
          <p:cNvPr id="181" name="Google Shape;181;p28"/>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Pay and </a:t>
            </a:r>
            <a:r>
              <a:rPr b="1" lang="en-GB" sz="3300">
                <a:solidFill>
                  <a:srgbClr val="65FFF3"/>
                </a:solidFill>
                <a:latin typeface="Montserrat"/>
                <a:ea typeface="Montserrat"/>
                <a:cs typeface="Montserrat"/>
                <a:sym typeface="Montserrat"/>
              </a:rPr>
              <a:t>Participation</a:t>
            </a:r>
            <a:endParaRPr b="1" sz="3300">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5" name="Shape 185"/>
        <p:cNvGrpSpPr/>
        <p:nvPr/>
      </p:nvGrpSpPr>
      <p:grpSpPr>
        <a:xfrm>
          <a:off x="0" y="0"/>
          <a:ext cx="0" cy="0"/>
          <a:chOff x="0" y="0"/>
          <a:chExt cx="0" cy="0"/>
        </a:xfrm>
      </p:grpSpPr>
      <p:sp>
        <p:nvSpPr>
          <p:cNvPr id="186" name="Google Shape;186;p29"/>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87" name="Google Shape;187;p29"/>
          <p:cNvSpPr txBox="1"/>
          <p:nvPr/>
        </p:nvSpPr>
        <p:spPr>
          <a:xfrm>
            <a:off x="2116075" y="862775"/>
            <a:ext cx="6521400" cy="30513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Applications are </a:t>
            </a:r>
            <a:r>
              <a:rPr lang="en-GB" sz="1700">
                <a:solidFill>
                  <a:schemeClr val="lt1"/>
                </a:solidFill>
                <a:latin typeface="Lato"/>
                <a:ea typeface="Lato"/>
                <a:cs typeface="Lato"/>
                <a:sym typeface="Lato"/>
              </a:rPr>
              <a:t>open</a:t>
            </a:r>
            <a:r>
              <a:rPr lang="en-GB" sz="1700">
                <a:solidFill>
                  <a:schemeClr val="lt1"/>
                </a:solidFill>
                <a:latin typeface="Lato"/>
                <a:ea typeface="Lato"/>
                <a:cs typeface="Lato"/>
                <a:sym typeface="Lato"/>
              </a:rPr>
              <a:t> until Sunday 11 May 2025 at 5pm</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There are forms on the website for each programme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 can also fill in a Word form, and email it to </a:t>
            </a:r>
            <a:r>
              <a:rPr lang="en-GB" sz="1700" u="sng">
                <a:solidFill>
                  <a:schemeClr val="lt1"/>
                </a:solidFill>
                <a:latin typeface="Lato"/>
                <a:ea typeface="Lato"/>
                <a:cs typeface="Lato"/>
                <a:sym typeface="Lato"/>
                <a:hlinkClick r:id="rId3">
                  <a:extLst>
                    <a:ext uri="{A12FA001-AC4F-418D-AE19-62706E023703}">
                      <ahyp:hlinkClr val="tx"/>
                    </a:ext>
                  </a:extLst>
                </a:hlinkClick>
              </a:rPr>
              <a:t>team@cripticarts.org</a:t>
            </a:r>
            <a:r>
              <a:rPr lang="en-GB" sz="1700">
                <a:solidFill>
                  <a:schemeClr val="lt1"/>
                </a:solidFill>
                <a:latin typeface="Lato"/>
                <a:ea typeface="Lato"/>
                <a:cs typeface="Lato"/>
                <a:sym typeface="Lato"/>
              </a:rPr>
              <a:t> - these are also on the website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 can also apply with a video (in English or BSL) or an audio recording</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We’re able to support applicants with transcribing answers on a 1:1 Zoom, but cannot provide or fund individualised access support for applications.</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It’s not about writing the “perfect application” - it’s about clearly communicating yourself, and your ideas</a:t>
            </a:r>
            <a:endParaRPr sz="1700">
              <a:solidFill>
                <a:schemeClr val="lt1"/>
              </a:solidFill>
              <a:latin typeface="Lato"/>
              <a:ea typeface="Lato"/>
              <a:cs typeface="Lato"/>
              <a:sym typeface="Lato"/>
            </a:endParaRPr>
          </a:p>
        </p:txBody>
      </p:sp>
      <p:sp>
        <p:nvSpPr>
          <p:cNvPr id="188" name="Google Shape;188;p29"/>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Applying to our programmes</a:t>
            </a:r>
            <a:endParaRPr b="1" sz="33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2" name="Shape 192"/>
        <p:cNvGrpSpPr/>
        <p:nvPr/>
      </p:nvGrpSpPr>
      <p:grpSpPr>
        <a:xfrm>
          <a:off x="0" y="0"/>
          <a:ext cx="0" cy="0"/>
          <a:chOff x="0" y="0"/>
          <a:chExt cx="0" cy="0"/>
        </a:xfrm>
      </p:grpSpPr>
      <p:sp>
        <p:nvSpPr>
          <p:cNvPr id="193" name="Google Shape;193;p30"/>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194" name="Google Shape;194;p30"/>
          <p:cNvSpPr/>
          <p:nvPr/>
        </p:nvSpPr>
        <p:spPr>
          <a:xfrm>
            <a:off x="150" y="0"/>
            <a:ext cx="65226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5" name="Google Shape;195;p30"/>
          <p:cNvPicPr preferRelativeResize="0"/>
          <p:nvPr/>
        </p:nvPicPr>
        <p:blipFill rotWithShape="1">
          <a:blip r:embed="rId3">
            <a:alphaModFix/>
          </a:blip>
          <a:srcRect b="0" l="19198" r="17915" t="0"/>
          <a:stretch/>
        </p:blipFill>
        <p:spPr>
          <a:xfrm>
            <a:off x="0" y="3768675"/>
            <a:ext cx="2275876" cy="1374825"/>
          </a:xfrm>
          <a:prstGeom prst="rect">
            <a:avLst/>
          </a:prstGeom>
          <a:noFill/>
          <a:ln>
            <a:noFill/>
          </a:ln>
        </p:spPr>
      </p:pic>
      <p:sp>
        <p:nvSpPr>
          <p:cNvPr id="196" name="Google Shape;196;p30"/>
          <p:cNvSpPr/>
          <p:nvPr/>
        </p:nvSpPr>
        <p:spPr>
          <a:xfrm>
            <a:off x="6897400" y="0"/>
            <a:ext cx="105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30"/>
          <p:cNvSpPr txBox="1"/>
          <p:nvPr/>
        </p:nvSpPr>
        <p:spPr>
          <a:xfrm>
            <a:off x="451050" y="431475"/>
            <a:ext cx="42009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Questions?</a:t>
            </a:r>
            <a:endParaRPr b="1" sz="4500">
              <a:solidFill>
                <a:schemeClr val="dk2"/>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