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Roboto"/>
      <p:regular r:id="rId24"/>
      <p:bold r:id="rId25"/>
      <p:italic r:id="rId26"/>
      <p:boldItalic r:id="rId27"/>
    </p:embeddedFont>
    <p:embeddedFont>
      <p:font typeface="Lato"/>
      <p:regular r:id="rId28"/>
      <p:bold r:id="rId29"/>
      <p:italic r:id="rId30"/>
      <p:boldItalic r:id="rId31"/>
    </p:embeddedFont>
    <p:embeddedFont>
      <p:font typeface="Montserrat"/>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Lato-regular.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6.xml"/><Relationship Id="rId33" Type="http://schemas.openxmlformats.org/officeDocument/2006/relationships/font" Target="fonts/Montserrat-bold.fntdata"/><Relationship Id="rId10" Type="http://schemas.openxmlformats.org/officeDocument/2006/relationships/slide" Target="slides/slide5.xml"/><Relationship Id="rId32" Type="http://schemas.openxmlformats.org/officeDocument/2006/relationships/font" Target="fonts/Montserrat-regular.fntdata"/><Relationship Id="rId13" Type="http://schemas.openxmlformats.org/officeDocument/2006/relationships/slide" Target="slides/slide8.xml"/><Relationship Id="rId35" Type="http://schemas.openxmlformats.org/officeDocument/2006/relationships/font" Target="fonts/Montserrat-boldItalic.fntdata"/><Relationship Id="rId12" Type="http://schemas.openxmlformats.org/officeDocument/2006/relationships/slide" Target="slides/slide7.xml"/><Relationship Id="rId34" Type="http://schemas.openxmlformats.org/officeDocument/2006/relationships/font" Target="fonts/Montserrat-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400">
              <a:latin typeface="Lato"/>
              <a:ea typeface="Lato"/>
              <a:cs typeface="Lato"/>
              <a:sym typeface="La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9fc1ca1953_3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 name="Google Shape;60;g29fc1ca1953_3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400">
              <a:latin typeface="Lato"/>
              <a:ea typeface="Lato"/>
              <a:cs typeface="Lato"/>
              <a:sym typeface="La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9fc1ca1953_1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g29fc1ca1953_1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9fc1ca1953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g29fc1ca1953_1_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9fc1ca1953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g29fc1ca1953_3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9fc1ca1953_3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29fc1ca1953_3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49a0b9698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g349a0b9698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9fc1ca1953_3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29fc1ca1953_3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9fc1ca1953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g29fc1ca1953_3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9fc1ca1953_3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29fc1ca1953_3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9fc1ca1953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29fc1ca1953_3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49a0b96982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349a0b96982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9a0b96982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349a0b96982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1. Sam Brewer and Floorboard were in Incubate in 2022 and performed part of their show, 'Bad Blind Person', at our Crip showcase in 2021. They have now toured the new version of their show, 'It’s a Motherfucking Pleasure', internationally.</a:t>
            </a:r>
            <a:endParaRPr sz="14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2. Jacqui Adeniji-Williams was another success. She was a Launchpad artist in 2021 and a breakthrough artist in 2023. She has since released her independent EP, 'Notes to Self'.</a:t>
            </a:r>
            <a:endParaRPr sz="14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3. Terri Jade Donovan, who developed 'Dog Dog Dog' as part of Reach in 2023, won a special commendation from the Bruntwood Prize for the play last year.</a:t>
            </a:r>
            <a:endParaRPr sz="14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4. After having staged it as part of Launchpad in 2025, 'Apolune: Systems Normal' by Peyvand Sadeghian and Matthew Robinson opened at APT Gallery in 2026.</a:t>
            </a:r>
            <a:endParaRPr sz="14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5. After being part of Reach in 2024, Britny Virginia had her film, 'Dancing Shoes', screened nationally.</a:t>
            </a:r>
            <a:endParaRPr sz="14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sz="1400">
                <a:solidFill>
                  <a:schemeClr val="dk1"/>
                </a:solidFill>
                <a:latin typeface="Lato"/>
                <a:ea typeface="Lato"/>
                <a:cs typeface="Lato"/>
                <a:sym typeface="Lato"/>
              </a:rPr>
              <a:t>Artists who participate in our programmes aren't just having the opportunity to do that; they are having doors opened and opportunities made for them to go on and build their work in the long run.</a:t>
            </a:r>
            <a:endParaRPr sz="1400">
              <a:solidFill>
                <a:schemeClr val="dk1"/>
              </a:solidFill>
              <a:latin typeface="Lato"/>
              <a:ea typeface="Lato"/>
              <a:cs typeface="Lato"/>
              <a:sym typeface="Lato"/>
            </a:endParaRPr>
          </a:p>
          <a:p>
            <a:pPr indent="0" lvl="0" marL="0" rtl="0" algn="l">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a2e2ac1a53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g2a2e2ac1a53_1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a0b581c8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2a0b581c8e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9a0b96982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g349a0b96982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latin typeface="Lato"/>
              <a:ea typeface="Lato"/>
              <a:cs typeface="Lato"/>
              <a:sym typeface="La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bc905f3b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3bc905f3b6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sz="1400">
              <a:solidFill>
                <a:schemeClr val="dk1"/>
              </a:solidFill>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9" name="Google Shape;19;p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20" name="Google Shape;20;p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21" name="Google Shape;21;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rtl="0" algn="l">
              <a:lnSpc>
                <a:spcPct val="100000"/>
              </a:lnSpc>
              <a:spcBef>
                <a:spcPts val="0"/>
              </a:spcBef>
              <a:spcAft>
                <a:spcPts val="0"/>
              </a:spcAft>
              <a:buSzPts val="4800"/>
              <a:buNone/>
              <a:defRPr sz="48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rtl="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12000"/>
              <a:buNone/>
              <a:defRPr sz="12000"/>
            </a:lvl1pPr>
            <a:lvl2pPr lvl="1" rtl="0" algn="ctr">
              <a:lnSpc>
                <a:spcPct val="100000"/>
              </a:lnSpc>
              <a:spcBef>
                <a:spcPts val="0"/>
              </a:spcBef>
              <a:spcAft>
                <a:spcPts val="0"/>
              </a:spcAft>
              <a:buSzPts val="12000"/>
              <a:buNone/>
              <a:defRPr sz="12000"/>
            </a:lvl2pPr>
            <a:lvl3pPr lvl="2" rtl="0" algn="ctr">
              <a:lnSpc>
                <a:spcPct val="100000"/>
              </a:lnSpc>
              <a:spcBef>
                <a:spcPts val="0"/>
              </a:spcBef>
              <a:spcAft>
                <a:spcPts val="0"/>
              </a:spcAft>
              <a:buSzPts val="12000"/>
              <a:buNone/>
              <a:defRPr sz="12000"/>
            </a:lvl3pPr>
            <a:lvl4pPr lvl="3" rtl="0" algn="ctr">
              <a:lnSpc>
                <a:spcPct val="100000"/>
              </a:lnSpc>
              <a:spcBef>
                <a:spcPts val="0"/>
              </a:spcBef>
              <a:spcAft>
                <a:spcPts val="0"/>
              </a:spcAft>
              <a:buSzPts val="12000"/>
              <a:buNone/>
              <a:defRPr sz="12000"/>
            </a:lvl4pPr>
            <a:lvl5pPr lvl="4" rtl="0" algn="ctr">
              <a:lnSpc>
                <a:spcPct val="100000"/>
              </a:lnSpc>
              <a:spcBef>
                <a:spcPts val="0"/>
              </a:spcBef>
              <a:spcAft>
                <a:spcPts val="0"/>
              </a:spcAft>
              <a:buSzPts val="12000"/>
              <a:buNone/>
              <a:defRPr sz="12000"/>
            </a:lvl5pPr>
            <a:lvl6pPr lvl="5" rtl="0" algn="ctr">
              <a:lnSpc>
                <a:spcPct val="100000"/>
              </a:lnSpc>
              <a:spcBef>
                <a:spcPts val="0"/>
              </a:spcBef>
              <a:spcAft>
                <a:spcPts val="0"/>
              </a:spcAft>
              <a:buSzPts val="12000"/>
              <a:buNone/>
              <a:defRPr sz="12000"/>
            </a:lvl6pPr>
            <a:lvl7pPr lvl="6" rtl="0" algn="ctr">
              <a:lnSpc>
                <a:spcPct val="100000"/>
              </a:lnSpc>
              <a:spcBef>
                <a:spcPts val="0"/>
              </a:spcBef>
              <a:spcAft>
                <a:spcPts val="0"/>
              </a:spcAft>
              <a:buSzPts val="12000"/>
              <a:buNone/>
              <a:defRPr sz="12000"/>
            </a:lvl7pPr>
            <a:lvl8pPr lvl="7" rtl="0" algn="ctr">
              <a:lnSpc>
                <a:spcPct val="100000"/>
              </a:lnSpc>
              <a:spcBef>
                <a:spcPts val="0"/>
              </a:spcBef>
              <a:spcAft>
                <a:spcPts val="0"/>
              </a:spcAft>
              <a:buSzPts val="12000"/>
              <a:buNone/>
              <a:defRPr sz="12000"/>
            </a:lvl8pPr>
            <a:lvl9pPr lvl="8" rtl="0"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mailto:artists@cripticarts.org" TargetMode="External"/><Relationship Id="rId4" Type="http://schemas.openxmlformats.org/officeDocument/2006/relationships/hyperlink" Target="mailto:artists@cripticarts.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sp>
        <p:nvSpPr>
          <p:cNvPr id="54" name="Google Shape;54;p13"/>
          <p:cNvSpPr/>
          <p:nvPr/>
        </p:nvSpPr>
        <p:spPr>
          <a:xfrm>
            <a:off x="150" y="0"/>
            <a:ext cx="65226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5" name="Google Shape;55;p13"/>
          <p:cNvPicPr preferRelativeResize="0"/>
          <p:nvPr/>
        </p:nvPicPr>
        <p:blipFill rotWithShape="1">
          <a:blip r:embed="rId3">
            <a:alphaModFix/>
          </a:blip>
          <a:srcRect b="0" l="19198" r="17914" t="0"/>
          <a:stretch/>
        </p:blipFill>
        <p:spPr>
          <a:xfrm>
            <a:off x="0" y="3768675"/>
            <a:ext cx="2275876" cy="1374825"/>
          </a:xfrm>
          <a:prstGeom prst="rect">
            <a:avLst/>
          </a:prstGeom>
          <a:noFill/>
          <a:ln>
            <a:noFill/>
          </a:ln>
        </p:spPr>
      </p:pic>
      <p:sp>
        <p:nvSpPr>
          <p:cNvPr id="56" name="Google Shape;56;p13"/>
          <p:cNvSpPr txBox="1"/>
          <p:nvPr/>
        </p:nvSpPr>
        <p:spPr>
          <a:xfrm>
            <a:off x="136500" y="378475"/>
            <a:ext cx="6249900" cy="324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5200">
                <a:solidFill>
                  <a:schemeClr val="dk1"/>
                </a:solidFill>
                <a:latin typeface="Montserrat"/>
                <a:ea typeface="Montserrat"/>
                <a:cs typeface="Montserrat"/>
                <a:sym typeface="Montserrat"/>
              </a:rPr>
              <a:t>CRIPtic Arts</a:t>
            </a:r>
            <a:endParaRPr b="1" sz="52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GB" sz="5200">
                <a:solidFill>
                  <a:schemeClr val="dk1"/>
                </a:solidFill>
                <a:latin typeface="Montserrat"/>
                <a:ea typeface="Montserrat"/>
                <a:cs typeface="Montserrat"/>
                <a:sym typeface="Montserrat"/>
              </a:rPr>
              <a:t>2026</a:t>
            </a:r>
            <a:r>
              <a:rPr b="1" lang="en-GB" sz="5200">
                <a:solidFill>
                  <a:schemeClr val="dk1"/>
                </a:solidFill>
                <a:latin typeface="Montserrat"/>
                <a:ea typeface="Montserrat"/>
                <a:cs typeface="Montserrat"/>
                <a:sym typeface="Montserrat"/>
              </a:rPr>
              <a:t> </a:t>
            </a:r>
            <a:br>
              <a:rPr b="1" lang="en-GB" sz="5200">
                <a:solidFill>
                  <a:schemeClr val="dk1"/>
                </a:solidFill>
                <a:latin typeface="Montserrat"/>
                <a:ea typeface="Montserrat"/>
                <a:cs typeface="Montserrat"/>
                <a:sym typeface="Montserrat"/>
              </a:rPr>
            </a:br>
            <a:br>
              <a:rPr b="1" lang="en-GB" sz="5200">
                <a:solidFill>
                  <a:schemeClr val="dk1"/>
                </a:solidFill>
                <a:latin typeface="Montserrat"/>
                <a:ea typeface="Montserrat"/>
                <a:cs typeface="Montserrat"/>
                <a:sym typeface="Montserrat"/>
              </a:rPr>
            </a:br>
            <a:r>
              <a:rPr b="1" lang="en-GB" sz="5200">
                <a:solidFill>
                  <a:schemeClr val="dk1"/>
                </a:solidFill>
                <a:latin typeface="Montserrat"/>
                <a:ea typeface="Montserrat"/>
                <a:cs typeface="Montserrat"/>
                <a:sym typeface="Montserrat"/>
              </a:rPr>
              <a:t>Artist Q&amp;A</a:t>
            </a:r>
            <a:endParaRPr b="1" sz="5200">
              <a:solidFill>
                <a:schemeClr val="dk1"/>
              </a:solidFill>
              <a:latin typeface="Montserrat"/>
              <a:ea typeface="Montserrat"/>
              <a:cs typeface="Montserrat"/>
              <a:sym typeface="Montserrat"/>
            </a:endParaRPr>
          </a:p>
        </p:txBody>
      </p:sp>
      <p:sp>
        <p:nvSpPr>
          <p:cNvPr id="57" name="Google Shape;57;p13"/>
          <p:cNvSpPr/>
          <p:nvPr/>
        </p:nvSpPr>
        <p:spPr>
          <a:xfrm>
            <a:off x="6897400" y="0"/>
            <a:ext cx="10512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p:nvPr/>
        </p:nvSpPr>
        <p:spPr>
          <a:xfrm rot="5400000">
            <a:off x="-1720350" y="1719900"/>
            <a:ext cx="51444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D966"/>
              </a:solidFill>
              <a:latin typeface="Arial"/>
              <a:ea typeface="Arial"/>
              <a:cs typeface="Arial"/>
              <a:sym typeface="Arial"/>
            </a:endParaRPr>
          </a:p>
        </p:txBody>
      </p:sp>
      <p:sp>
        <p:nvSpPr>
          <p:cNvPr id="63" name="Google Shape;63;p14"/>
          <p:cNvSpPr txBox="1"/>
          <p:nvPr>
            <p:ph type="title"/>
          </p:nvPr>
        </p:nvSpPr>
        <p:spPr>
          <a:xfrm>
            <a:off x="1895525" y="167575"/>
            <a:ext cx="72993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Plan</a:t>
            </a:r>
            <a:endParaRPr b="1" sz="3300">
              <a:solidFill>
                <a:srgbClr val="65FFF3"/>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300">
              <a:latin typeface="Montserrat"/>
              <a:ea typeface="Montserrat"/>
              <a:cs typeface="Montserrat"/>
              <a:sym typeface="Montserrat"/>
            </a:endParaRPr>
          </a:p>
        </p:txBody>
      </p:sp>
      <p:sp>
        <p:nvSpPr>
          <p:cNvPr id="64" name="Google Shape;64;p14"/>
          <p:cNvSpPr txBox="1"/>
          <p:nvPr/>
        </p:nvSpPr>
        <p:spPr>
          <a:xfrm>
            <a:off x="1895525" y="813900"/>
            <a:ext cx="6521400" cy="40752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Introduction</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Outlining the programmes</a:t>
            </a:r>
            <a:endParaRPr sz="1600">
              <a:solidFill>
                <a:schemeClr val="lt1"/>
              </a:solidFill>
              <a:latin typeface="Lato"/>
              <a:ea typeface="Lato"/>
              <a:cs typeface="Lato"/>
              <a:sym typeface="Lato"/>
            </a:endParaRPr>
          </a:p>
          <a:p>
            <a:pPr indent="-330200" lvl="1" marL="9144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Reach</a:t>
            </a:r>
            <a:endParaRPr sz="1600">
              <a:solidFill>
                <a:schemeClr val="lt1"/>
              </a:solidFill>
              <a:latin typeface="Lato"/>
              <a:ea typeface="Lato"/>
              <a:cs typeface="Lato"/>
              <a:sym typeface="Lato"/>
            </a:endParaRPr>
          </a:p>
          <a:p>
            <a:pPr indent="-330200" lvl="1" marL="9144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Launchpad</a:t>
            </a:r>
            <a:endParaRPr sz="1600">
              <a:solidFill>
                <a:schemeClr val="lt1"/>
              </a:solidFill>
              <a:latin typeface="Lato"/>
              <a:ea typeface="Lato"/>
              <a:cs typeface="Lato"/>
              <a:sym typeface="Lato"/>
            </a:endParaRPr>
          </a:p>
          <a:p>
            <a:pPr indent="-330200" lvl="1" marL="9144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Breakthrough</a:t>
            </a:r>
            <a:endParaRPr sz="1600">
              <a:solidFill>
                <a:schemeClr val="lt1"/>
              </a:solidFill>
              <a:latin typeface="Lato"/>
              <a:ea typeface="Lato"/>
              <a:cs typeface="Lato"/>
              <a:sym typeface="Lato"/>
            </a:endParaRPr>
          </a:p>
          <a:p>
            <a:pPr indent="-330200" lvl="1" marL="9144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Incubate</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What makes an application exceptional</a:t>
            </a:r>
            <a:endParaRPr sz="1600">
              <a:solidFill>
                <a:schemeClr val="lt1"/>
              </a:solidFill>
              <a:latin typeface="Lato"/>
              <a:ea typeface="Lato"/>
              <a:cs typeface="Lato"/>
              <a:sym typeface="Lato"/>
            </a:endParaRPr>
          </a:p>
          <a:p>
            <a:pPr indent="-330200" lvl="1" marL="9144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Reach</a:t>
            </a:r>
            <a:endParaRPr sz="1600">
              <a:solidFill>
                <a:schemeClr val="lt1"/>
              </a:solidFill>
              <a:latin typeface="Lato"/>
              <a:ea typeface="Lato"/>
              <a:cs typeface="Lato"/>
              <a:sym typeface="Lato"/>
            </a:endParaRPr>
          </a:p>
          <a:p>
            <a:pPr indent="-330200" lvl="1" marL="9144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Launchpad</a:t>
            </a:r>
            <a:endParaRPr sz="1600">
              <a:solidFill>
                <a:schemeClr val="lt1"/>
              </a:solidFill>
              <a:latin typeface="Lato"/>
              <a:ea typeface="Lato"/>
              <a:cs typeface="Lato"/>
              <a:sym typeface="Lato"/>
            </a:endParaRPr>
          </a:p>
          <a:p>
            <a:pPr indent="-330200" lvl="1" marL="9144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Breakthrough</a:t>
            </a:r>
            <a:endParaRPr sz="1600">
              <a:solidFill>
                <a:schemeClr val="lt1"/>
              </a:solidFill>
              <a:latin typeface="Lato"/>
              <a:ea typeface="Lato"/>
              <a:cs typeface="Lato"/>
              <a:sym typeface="Lato"/>
            </a:endParaRPr>
          </a:p>
          <a:p>
            <a:pPr indent="-330200" lvl="1" marL="9144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Incubate</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What we mean by disabled</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Pay</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How to Apply</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Friendly Application Process</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Questions and discussion</a:t>
            </a:r>
            <a:endParaRPr sz="1600">
              <a:solidFill>
                <a:schemeClr val="lt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5FFF3"/>
        </a:solidFill>
      </p:bgPr>
    </p:bg>
    <p:spTree>
      <p:nvGrpSpPr>
        <p:cNvPr id="68" name="Shape 68"/>
        <p:cNvGrpSpPr/>
        <p:nvPr/>
      </p:nvGrpSpPr>
      <p:grpSpPr>
        <a:xfrm>
          <a:off x="0" y="0"/>
          <a:ext cx="0" cy="0"/>
          <a:chOff x="0" y="0"/>
          <a:chExt cx="0" cy="0"/>
        </a:xfrm>
      </p:grpSpPr>
      <p:sp>
        <p:nvSpPr>
          <p:cNvPr id="69" name="Google Shape;69;p15"/>
          <p:cNvSpPr/>
          <p:nvPr/>
        </p:nvSpPr>
        <p:spPr>
          <a:xfrm rot="5400000">
            <a:off x="-1722300" y="1719275"/>
            <a:ext cx="5148300" cy="1703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5"/>
          <p:cNvSpPr txBox="1"/>
          <p:nvPr>
            <p:ph type="title"/>
          </p:nvPr>
        </p:nvSpPr>
        <p:spPr>
          <a:xfrm>
            <a:off x="4801575" y="493850"/>
            <a:ext cx="4015200" cy="1489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4500">
                <a:latin typeface="Montserrat"/>
                <a:ea typeface="Montserrat"/>
                <a:cs typeface="Montserrat"/>
                <a:sym typeface="Montserrat"/>
              </a:rPr>
              <a:t>Introducing </a:t>
            </a:r>
            <a:endParaRPr b="1" sz="4500">
              <a:latin typeface="Montserrat"/>
              <a:ea typeface="Montserrat"/>
              <a:cs typeface="Montserrat"/>
              <a:sym typeface="Montserrat"/>
            </a:endParaRPr>
          </a:p>
          <a:p>
            <a:pPr indent="0" lvl="0" marL="0" rtl="0" algn="l">
              <a:lnSpc>
                <a:spcPct val="100000"/>
              </a:lnSpc>
              <a:spcBef>
                <a:spcPts val="0"/>
              </a:spcBef>
              <a:spcAft>
                <a:spcPts val="0"/>
              </a:spcAft>
              <a:buSzPts val="990"/>
              <a:buNone/>
            </a:pPr>
            <a:r>
              <a:rPr b="1" lang="en-GB" sz="4500">
                <a:latin typeface="Montserrat"/>
                <a:ea typeface="Montserrat"/>
                <a:cs typeface="Montserrat"/>
                <a:sym typeface="Montserrat"/>
              </a:rPr>
              <a:t>CRIPtic Arts</a:t>
            </a:r>
            <a:endParaRPr b="1" sz="4500">
              <a:latin typeface="Montserrat"/>
              <a:ea typeface="Montserrat"/>
              <a:cs typeface="Montserrat"/>
              <a:sym typeface="Montserrat"/>
            </a:endParaRPr>
          </a:p>
        </p:txBody>
      </p:sp>
      <p:pic>
        <p:nvPicPr>
          <p:cNvPr id="71" name="Google Shape;71;p15"/>
          <p:cNvPicPr preferRelativeResize="0"/>
          <p:nvPr/>
        </p:nvPicPr>
        <p:blipFill rotWithShape="1">
          <a:blip r:embed="rId3">
            <a:alphaModFix/>
          </a:blip>
          <a:srcRect b="0" l="19198" r="17914" t="0"/>
          <a:stretch/>
        </p:blipFill>
        <p:spPr>
          <a:xfrm>
            <a:off x="6868125" y="3768675"/>
            <a:ext cx="2275876" cy="1374825"/>
          </a:xfrm>
          <a:prstGeom prst="rect">
            <a:avLst/>
          </a:prstGeom>
          <a:noFill/>
          <a:ln>
            <a:noFill/>
          </a:ln>
        </p:spPr>
      </p:pic>
      <p:sp>
        <p:nvSpPr>
          <p:cNvPr id="72" name="Google Shape;72;p15"/>
          <p:cNvSpPr/>
          <p:nvPr/>
        </p:nvSpPr>
        <p:spPr>
          <a:xfrm rot="10800000">
            <a:off x="2486350" y="-41750"/>
            <a:ext cx="351600" cy="52113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6" name="Shape 76"/>
        <p:cNvGrpSpPr/>
        <p:nvPr/>
      </p:nvGrpSpPr>
      <p:grpSpPr>
        <a:xfrm>
          <a:off x="0" y="0"/>
          <a:ext cx="0" cy="0"/>
          <a:chOff x="0" y="0"/>
          <a:chExt cx="0" cy="0"/>
        </a:xfrm>
      </p:grpSpPr>
      <p:sp>
        <p:nvSpPr>
          <p:cNvPr id="77" name="Google Shape;77;p16"/>
          <p:cNvSpPr txBox="1"/>
          <p:nvPr>
            <p:ph type="ctrTitle"/>
          </p:nvPr>
        </p:nvSpPr>
        <p:spPr>
          <a:xfrm>
            <a:off x="451050" y="794550"/>
            <a:ext cx="8708400" cy="1124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GB" sz="4500">
                <a:latin typeface="Roboto"/>
                <a:ea typeface="Roboto"/>
                <a:cs typeface="Roboto"/>
                <a:sym typeface="Roboto"/>
              </a:rPr>
              <a:t>CRIPtic 2024</a:t>
            </a:r>
            <a:endParaRPr sz="4500">
              <a:latin typeface="Roboto"/>
              <a:ea typeface="Roboto"/>
              <a:cs typeface="Roboto"/>
              <a:sym typeface="Roboto"/>
            </a:endParaRPr>
          </a:p>
        </p:txBody>
      </p:sp>
      <p:sp>
        <p:nvSpPr>
          <p:cNvPr id="78" name="Google Shape;78;p16"/>
          <p:cNvSpPr/>
          <p:nvPr/>
        </p:nvSpPr>
        <p:spPr>
          <a:xfrm>
            <a:off x="150" y="0"/>
            <a:ext cx="65226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9" name="Google Shape;79;p16"/>
          <p:cNvPicPr preferRelativeResize="0"/>
          <p:nvPr/>
        </p:nvPicPr>
        <p:blipFill rotWithShape="1">
          <a:blip r:embed="rId3">
            <a:alphaModFix/>
          </a:blip>
          <a:srcRect b="0" l="19198" r="17915" t="0"/>
          <a:stretch/>
        </p:blipFill>
        <p:spPr>
          <a:xfrm>
            <a:off x="0" y="3768675"/>
            <a:ext cx="2275876" cy="1374825"/>
          </a:xfrm>
          <a:prstGeom prst="rect">
            <a:avLst/>
          </a:prstGeom>
          <a:noFill/>
          <a:ln>
            <a:noFill/>
          </a:ln>
        </p:spPr>
      </p:pic>
      <p:sp>
        <p:nvSpPr>
          <p:cNvPr id="80" name="Google Shape;80;p16"/>
          <p:cNvSpPr/>
          <p:nvPr/>
        </p:nvSpPr>
        <p:spPr>
          <a:xfrm>
            <a:off x="6897400" y="0"/>
            <a:ext cx="10512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 name="Google Shape;81;p16"/>
          <p:cNvSpPr txBox="1"/>
          <p:nvPr/>
        </p:nvSpPr>
        <p:spPr>
          <a:xfrm>
            <a:off x="451050" y="431475"/>
            <a:ext cx="4200900" cy="16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b="1" lang="en-GB" sz="4500">
                <a:solidFill>
                  <a:schemeClr val="dk1"/>
                </a:solidFill>
                <a:latin typeface="Montserrat"/>
                <a:ea typeface="Montserrat"/>
                <a:cs typeface="Montserrat"/>
                <a:sym typeface="Montserrat"/>
              </a:rPr>
              <a:t>Outlining the </a:t>
            </a:r>
            <a:endParaRPr b="1" sz="45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990"/>
              <a:buFont typeface="Arial"/>
              <a:buNone/>
            </a:pPr>
            <a:r>
              <a:rPr b="1" lang="en-GB" sz="4500">
                <a:solidFill>
                  <a:schemeClr val="dk1"/>
                </a:solidFill>
                <a:latin typeface="Montserrat"/>
                <a:ea typeface="Montserrat"/>
                <a:cs typeface="Montserrat"/>
                <a:sym typeface="Montserrat"/>
              </a:rPr>
              <a:t>programmes</a:t>
            </a:r>
            <a:endParaRPr b="1" sz="4500">
              <a:solidFill>
                <a:schemeClr val="dk2"/>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5" name="Shape 85"/>
        <p:cNvGrpSpPr/>
        <p:nvPr/>
      </p:nvGrpSpPr>
      <p:grpSpPr>
        <a:xfrm>
          <a:off x="0" y="0"/>
          <a:ext cx="0" cy="0"/>
          <a:chOff x="0" y="0"/>
          <a:chExt cx="0" cy="0"/>
        </a:xfrm>
      </p:grpSpPr>
      <p:sp>
        <p:nvSpPr>
          <p:cNvPr id="86" name="Google Shape;86;p17"/>
          <p:cNvSpPr/>
          <p:nvPr/>
        </p:nvSpPr>
        <p:spPr>
          <a:xfrm rot="5400000">
            <a:off x="-1718250" y="1718250"/>
            <a:ext cx="5140200" cy="1703700"/>
          </a:xfrm>
          <a:prstGeom prst="rect">
            <a:avLst/>
          </a:prstGeom>
          <a:solidFill>
            <a:srgbClr val="B6D7A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9900FF"/>
              </a:solidFill>
              <a:latin typeface="Arial"/>
              <a:ea typeface="Arial"/>
              <a:cs typeface="Arial"/>
              <a:sym typeface="Arial"/>
            </a:endParaRPr>
          </a:p>
        </p:txBody>
      </p:sp>
      <p:sp>
        <p:nvSpPr>
          <p:cNvPr id="87" name="Google Shape;87;p17"/>
          <p:cNvSpPr txBox="1"/>
          <p:nvPr>
            <p:ph type="title"/>
          </p:nvPr>
        </p:nvSpPr>
        <p:spPr>
          <a:xfrm>
            <a:off x="1909200" y="76200"/>
            <a:ext cx="40152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900">
                <a:solidFill>
                  <a:srgbClr val="B6D7A8"/>
                </a:solidFill>
                <a:latin typeface="Montserrat"/>
                <a:ea typeface="Montserrat"/>
                <a:cs typeface="Montserrat"/>
                <a:sym typeface="Montserrat"/>
              </a:rPr>
              <a:t>Reach</a:t>
            </a:r>
            <a:endParaRPr b="1" sz="3900">
              <a:solidFill>
                <a:srgbClr val="B6D7A8"/>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900">
              <a:solidFill>
                <a:srgbClr val="6200C3"/>
              </a:solidFill>
              <a:latin typeface="Montserrat"/>
              <a:ea typeface="Montserrat"/>
              <a:cs typeface="Montserrat"/>
              <a:sym typeface="Montserrat"/>
            </a:endParaRPr>
          </a:p>
        </p:txBody>
      </p:sp>
      <p:sp>
        <p:nvSpPr>
          <p:cNvPr id="88" name="Google Shape;88;p17"/>
          <p:cNvSpPr txBox="1"/>
          <p:nvPr/>
        </p:nvSpPr>
        <p:spPr>
          <a:xfrm>
            <a:off x="5024350" y="382950"/>
            <a:ext cx="3773100" cy="4377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1000"/>
              </a:spcAft>
              <a:buNone/>
            </a:pPr>
            <a:r>
              <a:t/>
            </a:r>
            <a:endParaRPr sz="1800">
              <a:solidFill>
                <a:schemeClr val="dk2"/>
              </a:solidFill>
              <a:latin typeface="Lato"/>
              <a:ea typeface="Lato"/>
              <a:cs typeface="Lato"/>
              <a:sym typeface="Lato"/>
            </a:endParaRPr>
          </a:p>
        </p:txBody>
      </p:sp>
      <p:sp>
        <p:nvSpPr>
          <p:cNvPr id="89" name="Google Shape;89;p17"/>
          <p:cNvSpPr txBox="1"/>
          <p:nvPr/>
        </p:nvSpPr>
        <p:spPr>
          <a:xfrm>
            <a:off x="5293050" y="208800"/>
            <a:ext cx="3663900" cy="4725900"/>
          </a:xfrm>
          <a:prstGeom prst="rect">
            <a:avLst/>
          </a:prstGeom>
          <a:noFill/>
          <a:ln>
            <a:noFill/>
          </a:ln>
        </p:spPr>
        <p:txBody>
          <a:bodyPr anchorCtr="0" anchor="t" bIns="91425" lIns="91425" spcFirstLastPara="1" rIns="91425" wrap="square" tIns="91425">
            <a:noAutofit/>
          </a:bodyPr>
          <a:lstStyle/>
          <a:p>
            <a:pPr indent="-336550" lvl="0" marL="457200" rtl="0" algn="l">
              <a:lnSpc>
                <a:spcPct val="10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Led by Nickie Miles-Wildin</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P</a:t>
            </a:r>
            <a:r>
              <a:rPr lang="en-GB" sz="1700">
                <a:solidFill>
                  <a:schemeClr val="lt1"/>
                </a:solidFill>
                <a:latin typeface="Lato"/>
                <a:ea typeface="Lato"/>
                <a:cs typeface="Lato"/>
                <a:sym typeface="Lato"/>
              </a:rPr>
              <a:t>eer-facilitated writing groups and 1:1 dramaturgical support</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Three residentials - a 1-day introductory residential at the start of the programme, a 5-day midpoint writing residential and a 5-day endpoint sharing residential </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Ideas that are open to change and growth over the programme</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No previous or ongoing development or performance support on this piece</a:t>
            </a:r>
            <a:endParaRPr sz="1700">
              <a:solidFill>
                <a:schemeClr val="lt1"/>
              </a:solidFill>
              <a:latin typeface="Lato"/>
              <a:ea typeface="Lato"/>
              <a:cs typeface="Lato"/>
              <a:sym typeface="Lato"/>
            </a:endParaRPr>
          </a:p>
        </p:txBody>
      </p:sp>
      <p:sp>
        <p:nvSpPr>
          <p:cNvPr id="90" name="Google Shape;90;p17"/>
          <p:cNvSpPr txBox="1"/>
          <p:nvPr/>
        </p:nvSpPr>
        <p:spPr>
          <a:xfrm>
            <a:off x="2026425" y="768275"/>
            <a:ext cx="2943900" cy="4093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GB" sz="1700">
                <a:solidFill>
                  <a:schemeClr val="lt1"/>
                </a:solidFill>
                <a:latin typeface="Lato"/>
                <a:ea typeface="Lato"/>
                <a:cs typeface="Lato"/>
                <a:sym typeface="Lato"/>
              </a:rPr>
              <a:t>Five emerging </a:t>
            </a:r>
            <a:r>
              <a:rPr lang="en-GB" sz="1700">
                <a:solidFill>
                  <a:schemeClr val="lt1"/>
                </a:solidFill>
                <a:latin typeface="Lato"/>
                <a:ea typeface="Lato"/>
                <a:cs typeface="Lato"/>
                <a:sym typeface="Lato"/>
              </a:rPr>
              <a:t>UK-based disabled writers developing the script for their first full-length show over 4 months</a:t>
            </a:r>
            <a:endParaRPr sz="1700">
              <a:solidFill>
                <a:schemeClr val="lt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t/>
            </a:r>
            <a:endParaRPr b="1" i="1" sz="1700">
              <a:solidFill>
                <a:schemeClr val="lt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rPr b="1" lang="en-GB" sz="1700">
                <a:solidFill>
                  <a:schemeClr val="lt1"/>
                </a:solidFill>
                <a:latin typeface="Lato"/>
                <a:ea typeface="Lato"/>
                <a:cs typeface="Lato"/>
                <a:sym typeface="Lato"/>
              </a:rPr>
              <a:t>Pay of £1,000 for participation in the programme, plus an additional £600 for writer-performers / £100 for writers to attend a half day discussion with Nickie and performers and the sharing</a:t>
            </a:r>
            <a:endParaRPr sz="1700">
              <a:solidFill>
                <a:schemeClr val="l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4" name="Shape 94"/>
        <p:cNvGrpSpPr/>
        <p:nvPr/>
      </p:nvGrpSpPr>
      <p:grpSpPr>
        <a:xfrm>
          <a:off x="0" y="0"/>
          <a:ext cx="0" cy="0"/>
          <a:chOff x="0" y="0"/>
          <a:chExt cx="0" cy="0"/>
        </a:xfrm>
      </p:grpSpPr>
      <p:sp>
        <p:nvSpPr>
          <p:cNvPr id="95" name="Google Shape;95;p18"/>
          <p:cNvSpPr/>
          <p:nvPr/>
        </p:nvSpPr>
        <p:spPr>
          <a:xfrm rot="5400000">
            <a:off x="-1718700" y="1718700"/>
            <a:ext cx="5141100" cy="1703700"/>
          </a:xfrm>
          <a:prstGeom prst="rect">
            <a:avLst/>
          </a:pr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8"/>
          <p:cNvSpPr txBox="1"/>
          <p:nvPr>
            <p:ph type="title"/>
          </p:nvPr>
        </p:nvSpPr>
        <p:spPr>
          <a:xfrm>
            <a:off x="1909200" y="76200"/>
            <a:ext cx="40152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900">
                <a:solidFill>
                  <a:srgbClr val="FFE599"/>
                </a:solidFill>
                <a:latin typeface="Montserrat"/>
                <a:ea typeface="Montserrat"/>
                <a:cs typeface="Montserrat"/>
                <a:sym typeface="Montserrat"/>
              </a:rPr>
              <a:t>Launchpad</a:t>
            </a:r>
            <a:endParaRPr b="1" sz="3900">
              <a:solidFill>
                <a:srgbClr val="FFE599"/>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900">
              <a:solidFill>
                <a:srgbClr val="FF5E3E"/>
              </a:solidFill>
              <a:latin typeface="Montserrat"/>
              <a:ea typeface="Montserrat"/>
              <a:cs typeface="Montserrat"/>
              <a:sym typeface="Montserrat"/>
            </a:endParaRPr>
          </a:p>
        </p:txBody>
      </p:sp>
      <p:sp>
        <p:nvSpPr>
          <p:cNvPr id="97" name="Google Shape;97;p18"/>
          <p:cNvSpPr txBox="1"/>
          <p:nvPr/>
        </p:nvSpPr>
        <p:spPr>
          <a:xfrm>
            <a:off x="5254575" y="161100"/>
            <a:ext cx="3663900" cy="4821300"/>
          </a:xfrm>
          <a:prstGeom prst="rect">
            <a:avLst/>
          </a:prstGeom>
          <a:noFill/>
          <a:ln>
            <a:noFill/>
          </a:ln>
        </p:spPr>
        <p:txBody>
          <a:bodyPr anchorCtr="0" anchor="t" bIns="91425" lIns="91425" spcFirstLastPara="1" rIns="91425" wrap="square" tIns="91425">
            <a:noAutofit/>
          </a:bodyPr>
          <a:lstStyle/>
          <a:p>
            <a:pPr indent="-336550" lvl="0" marL="457200" rtl="0" algn="l">
              <a:lnSpc>
                <a:spcPct val="10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Led by Debbie Hannan and Jamie Hale</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O</a:t>
            </a:r>
            <a:r>
              <a:rPr lang="en-GB" sz="1700">
                <a:solidFill>
                  <a:schemeClr val="lt1"/>
                </a:solidFill>
                <a:latin typeface="Lato"/>
                <a:ea typeface="Lato"/>
                <a:cs typeface="Lato"/>
                <a:sym typeface="Lato"/>
              </a:rPr>
              <a:t>nline development sessions, workshops, industry mentors, 1:1 dramaturgy, group writing sessions, </a:t>
            </a:r>
            <a:r>
              <a:rPr lang="en-GB" sz="1700">
                <a:solidFill>
                  <a:schemeClr val="lt1"/>
                </a:solidFill>
                <a:latin typeface="Lato"/>
                <a:ea typeface="Lato"/>
                <a:cs typeface="Lato"/>
                <a:sym typeface="Lato"/>
              </a:rPr>
              <a:t>writing</a:t>
            </a:r>
            <a:r>
              <a:rPr lang="en-GB" sz="1700">
                <a:solidFill>
                  <a:schemeClr val="lt1"/>
                </a:solidFill>
                <a:latin typeface="Lato"/>
                <a:ea typeface="Lato"/>
                <a:cs typeface="Lato"/>
                <a:sym typeface="Lato"/>
              </a:rPr>
              <a:t> residential and public showcase</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Work not previously staged</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Your first or second major showcasing opportunity</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Performances brought together into a showcase, sharing a fully realised 20-minute excerpt</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Boosting disabled creatives to the next stage in their careers</a:t>
            </a:r>
            <a:endParaRPr sz="1700">
              <a:solidFill>
                <a:schemeClr val="lt1"/>
              </a:solidFill>
              <a:latin typeface="Lato"/>
              <a:ea typeface="Lato"/>
              <a:cs typeface="Lato"/>
              <a:sym typeface="Lato"/>
            </a:endParaRPr>
          </a:p>
        </p:txBody>
      </p:sp>
      <p:sp>
        <p:nvSpPr>
          <p:cNvPr id="98" name="Google Shape;98;p18"/>
          <p:cNvSpPr txBox="1"/>
          <p:nvPr/>
        </p:nvSpPr>
        <p:spPr>
          <a:xfrm>
            <a:off x="1958875" y="846875"/>
            <a:ext cx="2943900" cy="40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700">
                <a:solidFill>
                  <a:schemeClr val="lt1"/>
                </a:solidFill>
                <a:latin typeface="Lato"/>
                <a:ea typeface="Lato"/>
                <a:cs typeface="Lato"/>
                <a:sym typeface="Lato"/>
              </a:rPr>
              <a:t>Four</a:t>
            </a:r>
            <a:r>
              <a:rPr lang="en-GB" sz="1700">
                <a:solidFill>
                  <a:schemeClr val="lt1"/>
                </a:solidFill>
                <a:latin typeface="Lato"/>
                <a:ea typeface="Lato"/>
                <a:cs typeface="Lato"/>
                <a:sym typeface="Lato"/>
              </a:rPr>
              <a:t> UK-based disabled theatre makers or small disabled-led companies (max. three people) developing an </a:t>
            </a:r>
            <a:r>
              <a:rPr lang="en-GB" sz="1700">
                <a:solidFill>
                  <a:schemeClr val="lt1"/>
                </a:solidFill>
                <a:latin typeface="Lato"/>
                <a:ea typeface="Lato"/>
                <a:cs typeface="Lato"/>
                <a:sym typeface="Lato"/>
              </a:rPr>
              <a:t>existing</a:t>
            </a:r>
            <a:r>
              <a:rPr lang="en-GB" sz="1700">
                <a:solidFill>
                  <a:schemeClr val="lt1"/>
                </a:solidFill>
                <a:latin typeface="Lato"/>
                <a:ea typeface="Lato"/>
                <a:cs typeface="Lato"/>
                <a:sym typeface="Lato"/>
              </a:rPr>
              <a:t> work-in-progress piece for a showcase in September 2026</a:t>
            </a:r>
            <a:endParaRPr sz="1700">
              <a:solidFill>
                <a:schemeClr val="lt1"/>
              </a:solidFill>
              <a:latin typeface="Lato"/>
              <a:ea typeface="Lato"/>
              <a:cs typeface="Lato"/>
              <a:sym typeface="Lato"/>
            </a:endParaRPr>
          </a:p>
          <a:p>
            <a:pPr indent="0" lvl="0" marL="0" rtl="0" algn="l">
              <a:lnSpc>
                <a:spcPct val="115000"/>
              </a:lnSpc>
              <a:spcBef>
                <a:spcPts val="1200"/>
              </a:spcBef>
              <a:spcAft>
                <a:spcPts val="1200"/>
              </a:spcAft>
              <a:buNone/>
            </a:pPr>
            <a:r>
              <a:rPr b="1" lang="en-GB" sz="1700">
                <a:solidFill>
                  <a:schemeClr val="lt1"/>
                </a:solidFill>
                <a:latin typeface="Lato"/>
                <a:ea typeface="Lato"/>
                <a:cs typeface="Lato"/>
                <a:sym typeface="Lato"/>
              </a:rPr>
              <a:t>Pay of </a:t>
            </a:r>
            <a:r>
              <a:rPr b="1" lang="en-GB" sz="1700">
                <a:solidFill>
                  <a:schemeClr val="lt1"/>
                </a:solidFill>
                <a:latin typeface="Lato"/>
                <a:ea typeface="Lato"/>
                <a:cs typeface="Lato"/>
                <a:sym typeface="Lato"/>
              </a:rPr>
              <a:t>£1,150</a:t>
            </a:r>
            <a:r>
              <a:rPr b="1" lang="en-GB" sz="1700">
                <a:solidFill>
                  <a:schemeClr val="lt1"/>
                </a:solidFill>
                <a:latin typeface="Lato"/>
                <a:ea typeface="Lato"/>
                <a:cs typeface="Lato"/>
                <a:sym typeface="Lato"/>
              </a:rPr>
              <a:t> for the development, plus an additional £1,075 for those performing at the showcase</a:t>
            </a:r>
            <a:endParaRPr b="1" sz="1700">
              <a:solidFill>
                <a:schemeClr val="l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2" name="Shape 102"/>
        <p:cNvGrpSpPr/>
        <p:nvPr/>
      </p:nvGrpSpPr>
      <p:grpSpPr>
        <a:xfrm>
          <a:off x="0" y="0"/>
          <a:ext cx="0" cy="0"/>
          <a:chOff x="0" y="0"/>
          <a:chExt cx="0" cy="0"/>
        </a:xfrm>
      </p:grpSpPr>
      <p:sp>
        <p:nvSpPr>
          <p:cNvPr id="103" name="Google Shape;103;p19"/>
          <p:cNvSpPr/>
          <p:nvPr/>
        </p:nvSpPr>
        <p:spPr>
          <a:xfrm rot="5400000">
            <a:off x="-1719900" y="1719900"/>
            <a:ext cx="5143500" cy="1703700"/>
          </a:xfrm>
          <a:prstGeom prst="rect">
            <a:avLst/>
          </a:pr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55CC"/>
              </a:solidFill>
              <a:latin typeface="Arial"/>
              <a:ea typeface="Arial"/>
              <a:cs typeface="Arial"/>
              <a:sym typeface="Arial"/>
            </a:endParaRPr>
          </a:p>
        </p:txBody>
      </p:sp>
      <p:sp>
        <p:nvSpPr>
          <p:cNvPr id="104" name="Google Shape;104;p19"/>
          <p:cNvSpPr txBox="1"/>
          <p:nvPr>
            <p:ph type="title"/>
          </p:nvPr>
        </p:nvSpPr>
        <p:spPr>
          <a:xfrm>
            <a:off x="1909200" y="76200"/>
            <a:ext cx="40152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900">
                <a:solidFill>
                  <a:srgbClr val="A4C2F4"/>
                </a:solidFill>
                <a:latin typeface="Montserrat"/>
                <a:ea typeface="Montserrat"/>
                <a:cs typeface="Montserrat"/>
                <a:sym typeface="Montserrat"/>
              </a:rPr>
              <a:t>Breakthrough</a:t>
            </a:r>
            <a:endParaRPr b="1" sz="3900">
              <a:solidFill>
                <a:srgbClr val="A4C2F4"/>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900">
              <a:solidFill>
                <a:srgbClr val="2DAAE1"/>
              </a:solidFill>
              <a:latin typeface="Montserrat"/>
              <a:ea typeface="Montserrat"/>
              <a:cs typeface="Montserrat"/>
              <a:sym typeface="Montserrat"/>
            </a:endParaRPr>
          </a:p>
        </p:txBody>
      </p:sp>
      <p:sp>
        <p:nvSpPr>
          <p:cNvPr id="105" name="Google Shape;105;p19"/>
          <p:cNvSpPr txBox="1"/>
          <p:nvPr/>
        </p:nvSpPr>
        <p:spPr>
          <a:xfrm>
            <a:off x="1958875" y="1088850"/>
            <a:ext cx="2903700" cy="296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700">
                <a:solidFill>
                  <a:schemeClr val="lt1"/>
                </a:solidFill>
                <a:latin typeface="Lato"/>
                <a:ea typeface="Lato"/>
                <a:cs typeface="Lato"/>
                <a:sym typeface="Lato"/>
              </a:rPr>
              <a:t>A commission for a disabled UK-based creative or company who’s ready to break into the mainstream - and facing disabling barriers</a:t>
            </a:r>
            <a:endParaRPr sz="1700">
              <a:solidFill>
                <a:schemeClr val="lt1"/>
              </a:solidFill>
              <a:latin typeface="Lato"/>
              <a:ea typeface="Lato"/>
              <a:cs typeface="Lato"/>
              <a:sym typeface="Lato"/>
            </a:endParaRPr>
          </a:p>
          <a:p>
            <a:pPr indent="0" lvl="0" marL="0" rtl="0" algn="l">
              <a:lnSpc>
                <a:spcPct val="115000"/>
              </a:lnSpc>
              <a:spcBef>
                <a:spcPts val="1200"/>
              </a:spcBef>
              <a:spcAft>
                <a:spcPts val="1200"/>
              </a:spcAft>
              <a:buNone/>
            </a:pPr>
            <a:r>
              <a:rPr b="1" lang="en-GB" sz="1700">
                <a:solidFill>
                  <a:schemeClr val="lt1"/>
                </a:solidFill>
                <a:latin typeface="Lato"/>
                <a:ea typeface="Lato"/>
                <a:cs typeface="Lato"/>
                <a:sym typeface="Lato"/>
              </a:rPr>
              <a:t>£6,000 commission and further £1,500 to pay for six sessions with an industry mentor of their choice</a:t>
            </a:r>
            <a:endParaRPr b="1" sz="1700">
              <a:solidFill>
                <a:schemeClr val="lt1"/>
              </a:solidFill>
              <a:latin typeface="Lato"/>
              <a:ea typeface="Lato"/>
              <a:cs typeface="Lato"/>
              <a:sym typeface="Lato"/>
            </a:endParaRPr>
          </a:p>
        </p:txBody>
      </p:sp>
      <p:sp>
        <p:nvSpPr>
          <p:cNvPr id="106" name="Google Shape;106;p19"/>
          <p:cNvSpPr txBox="1"/>
          <p:nvPr/>
        </p:nvSpPr>
        <p:spPr>
          <a:xfrm>
            <a:off x="1958875" y="4572950"/>
            <a:ext cx="6717600" cy="461700"/>
          </a:xfrm>
          <a:prstGeom prst="rect">
            <a:avLst/>
          </a:prstGeom>
          <a:noFill/>
          <a:ln>
            <a:noFill/>
          </a:ln>
        </p:spPr>
        <p:txBody>
          <a:bodyPr anchorCtr="0" anchor="t" bIns="91425" lIns="91425" spcFirstLastPara="1" rIns="91425" wrap="square" tIns="91425">
            <a:spAutoFit/>
          </a:bodyPr>
          <a:lstStyle/>
          <a:p>
            <a:pPr indent="0" lvl="0" marL="0" rtl="0" algn="l">
              <a:lnSpc>
                <a:spcPct val="105000"/>
              </a:lnSpc>
              <a:spcBef>
                <a:spcPts val="0"/>
              </a:spcBef>
              <a:spcAft>
                <a:spcPts val="0"/>
              </a:spcAft>
              <a:buNone/>
            </a:pPr>
            <a:r>
              <a:rPr b="1" i="1" lang="en-GB" sz="1800">
                <a:solidFill>
                  <a:srgbClr val="A4C2F4"/>
                </a:solidFill>
                <a:latin typeface="Lato"/>
                <a:ea typeface="Lato"/>
                <a:cs typeface="Lato"/>
                <a:sym typeface="Lato"/>
              </a:rPr>
              <a:t>What can you create when you’re not creating on a shoestring?</a:t>
            </a:r>
            <a:endParaRPr b="1" i="1" sz="1800">
              <a:solidFill>
                <a:srgbClr val="A4C2F4"/>
              </a:solidFill>
              <a:latin typeface="Lato"/>
              <a:ea typeface="Lato"/>
              <a:cs typeface="Lato"/>
              <a:sym typeface="Lato"/>
            </a:endParaRPr>
          </a:p>
        </p:txBody>
      </p:sp>
      <p:sp>
        <p:nvSpPr>
          <p:cNvPr id="107" name="Google Shape;107;p19"/>
          <p:cNvSpPr txBox="1"/>
          <p:nvPr/>
        </p:nvSpPr>
        <p:spPr>
          <a:xfrm>
            <a:off x="5394650" y="736800"/>
            <a:ext cx="3663900" cy="3669900"/>
          </a:xfrm>
          <a:prstGeom prst="rect">
            <a:avLst/>
          </a:prstGeom>
          <a:noFill/>
          <a:ln>
            <a:noFill/>
          </a:ln>
        </p:spPr>
        <p:txBody>
          <a:bodyPr anchorCtr="0" anchor="t" bIns="91425" lIns="91425" spcFirstLastPara="1" rIns="91425" wrap="square" tIns="91425">
            <a:noAutofit/>
          </a:bodyPr>
          <a:lstStyle/>
          <a:p>
            <a:pPr indent="-336550" lvl="0" marL="457200" rtl="0" algn="l">
              <a:lnSpc>
                <a:spcPct val="10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Led by Jamie Hale</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Create a small, very high quality professional sample of your work - a calling card to showcase your potential</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Mentoring and development budget, with support from the CRIPtic team</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For people with an extensive track record who have struggled to break into the mainstream</a:t>
            </a:r>
            <a:endParaRPr sz="1700">
              <a:solidFill>
                <a:schemeClr val="lt1"/>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1" name="Shape 111"/>
        <p:cNvGrpSpPr/>
        <p:nvPr/>
      </p:nvGrpSpPr>
      <p:grpSpPr>
        <a:xfrm>
          <a:off x="0" y="0"/>
          <a:ext cx="0" cy="0"/>
          <a:chOff x="0" y="0"/>
          <a:chExt cx="0" cy="0"/>
        </a:xfrm>
      </p:grpSpPr>
      <p:sp>
        <p:nvSpPr>
          <p:cNvPr id="112" name="Google Shape;112;p20"/>
          <p:cNvSpPr/>
          <p:nvPr/>
        </p:nvSpPr>
        <p:spPr>
          <a:xfrm rot="5400000">
            <a:off x="-1719900" y="1719900"/>
            <a:ext cx="5143500" cy="1703700"/>
          </a:xfrm>
          <a:prstGeom prst="rect">
            <a:avLst/>
          </a:prstGeom>
          <a:solidFill>
            <a:srgbClr val="F9CB9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0"/>
          <p:cNvSpPr txBox="1"/>
          <p:nvPr>
            <p:ph type="title"/>
          </p:nvPr>
        </p:nvSpPr>
        <p:spPr>
          <a:xfrm>
            <a:off x="1909200" y="76200"/>
            <a:ext cx="40152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900">
                <a:solidFill>
                  <a:srgbClr val="F9CB9C"/>
                </a:solidFill>
                <a:latin typeface="Montserrat"/>
                <a:ea typeface="Montserrat"/>
                <a:cs typeface="Montserrat"/>
                <a:sym typeface="Montserrat"/>
              </a:rPr>
              <a:t>Incubate </a:t>
            </a:r>
            <a:endParaRPr b="1" sz="3900">
              <a:solidFill>
                <a:srgbClr val="F9CB9C"/>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3900">
              <a:latin typeface="Montserrat"/>
              <a:ea typeface="Montserrat"/>
              <a:cs typeface="Montserrat"/>
              <a:sym typeface="Montserrat"/>
            </a:endParaRPr>
          </a:p>
        </p:txBody>
      </p:sp>
      <p:sp>
        <p:nvSpPr>
          <p:cNvPr id="114" name="Google Shape;114;p20"/>
          <p:cNvSpPr txBox="1"/>
          <p:nvPr/>
        </p:nvSpPr>
        <p:spPr>
          <a:xfrm>
            <a:off x="1958875" y="999350"/>
            <a:ext cx="2903700" cy="366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700">
                <a:solidFill>
                  <a:schemeClr val="lt1"/>
                </a:solidFill>
                <a:latin typeface="Lato"/>
                <a:ea typeface="Lato"/>
                <a:cs typeface="Lato"/>
                <a:sym typeface="Lato"/>
              </a:rPr>
              <a:t>Incubate is a</a:t>
            </a:r>
            <a:r>
              <a:rPr lang="en-GB" sz="1700">
                <a:solidFill>
                  <a:schemeClr val="lt1"/>
                </a:solidFill>
                <a:latin typeface="Lato"/>
                <a:ea typeface="Lato"/>
                <a:cs typeface="Lato"/>
                <a:sym typeface="Lato"/>
              </a:rPr>
              <a:t> leadership programme for four UK-based disabled emerging cultural leaders or organisational leaders/coordinators in the cultural sector</a:t>
            </a:r>
            <a:endParaRPr sz="1700">
              <a:solidFill>
                <a:schemeClr val="lt1"/>
              </a:solidFill>
              <a:latin typeface="Lato"/>
              <a:ea typeface="Lato"/>
              <a:cs typeface="Lato"/>
              <a:sym typeface="Lato"/>
            </a:endParaRPr>
          </a:p>
          <a:p>
            <a:pPr indent="0" lvl="0" marL="0" rtl="0" algn="l">
              <a:lnSpc>
                <a:spcPct val="115000"/>
              </a:lnSpc>
              <a:spcBef>
                <a:spcPts val="1200"/>
              </a:spcBef>
              <a:spcAft>
                <a:spcPts val="0"/>
              </a:spcAft>
              <a:buClr>
                <a:schemeClr val="dk1"/>
              </a:buClr>
              <a:buSzPts val="1400"/>
              <a:buFont typeface="Arial"/>
              <a:buNone/>
            </a:pPr>
            <a:r>
              <a:rPr b="1" lang="en-GB" sz="1700">
                <a:solidFill>
                  <a:schemeClr val="lt1"/>
                </a:solidFill>
                <a:latin typeface="Lato"/>
                <a:ea typeface="Lato"/>
                <a:cs typeface="Lato"/>
                <a:sym typeface="Lato"/>
              </a:rPr>
              <a:t>Free to attend - CRIPtic will cover access costs associated with joining the programme</a:t>
            </a:r>
            <a:endParaRPr b="1" sz="1700">
              <a:solidFill>
                <a:schemeClr val="lt1"/>
              </a:solidFill>
              <a:latin typeface="Lato"/>
              <a:ea typeface="Lato"/>
              <a:cs typeface="Lato"/>
              <a:sym typeface="Lato"/>
            </a:endParaRPr>
          </a:p>
          <a:p>
            <a:pPr indent="0" lvl="0" marL="0" rtl="0" algn="l">
              <a:lnSpc>
                <a:spcPct val="115000"/>
              </a:lnSpc>
              <a:spcBef>
                <a:spcPts val="1200"/>
              </a:spcBef>
              <a:spcAft>
                <a:spcPts val="1200"/>
              </a:spcAft>
              <a:buNone/>
            </a:pPr>
            <a:r>
              <a:t/>
            </a:r>
            <a:endParaRPr sz="1700">
              <a:solidFill>
                <a:schemeClr val="lt1"/>
              </a:solidFill>
              <a:latin typeface="Lato"/>
              <a:ea typeface="Lato"/>
              <a:cs typeface="Lato"/>
              <a:sym typeface="Lato"/>
            </a:endParaRPr>
          </a:p>
        </p:txBody>
      </p:sp>
      <p:sp>
        <p:nvSpPr>
          <p:cNvPr id="115" name="Google Shape;115;p20"/>
          <p:cNvSpPr txBox="1"/>
          <p:nvPr/>
        </p:nvSpPr>
        <p:spPr>
          <a:xfrm>
            <a:off x="5272875" y="438900"/>
            <a:ext cx="3768900" cy="4265700"/>
          </a:xfrm>
          <a:prstGeom prst="rect">
            <a:avLst/>
          </a:prstGeom>
          <a:noFill/>
          <a:ln>
            <a:noFill/>
          </a:ln>
        </p:spPr>
        <p:txBody>
          <a:bodyPr anchorCtr="0" anchor="t" bIns="91425" lIns="91425" spcFirstLastPara="1" rIns="91425" wrap="square" tIns="91425">
            <a:noAutofit/>
          </a:bodyPr>
          <a:lstStyle/>
          <a:p>
            <a:pPr indent="-336550" lvl="0" marL="457200" rtl="0" algn="l">
              <a:lnSpc>
                <a:spcPct val="10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Led by Jamie Hale</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12 </a:t>
            </a:r>
            <a:r>
              <a:rPr lang="en-GB" sz="1700">
                <a:solidFill>
                  <a:schemeClr val="lt1"/>
                </a:solidFill>
                <a:latin typeface="Lato"/>
                <a:ea typeface="Lato"/>
                <a:cs typeface="Lato"/>
                <a:sym typeface="Lato"/>
              </a:rPr>
              <a:t>peer learning sessions where participants will share their own expertise and develop as a cohort</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Cultural leaders and influencers and people establishing, leading or co-ordinating organisations</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Topics from finances and impact to social media and marketing</a:t>
            </a:r>
            <a:endParaRPr sz="1700">
              <a:solidFill>
                <a:schemeClr val="lt1"/>
              </a:solidFill>
              <a:latin typeface="Lato"/>
              <a:ea typeface="Lato"/>
              <a:cs typeface="Lato"/>
              <a:sym typeface="Lato"/>
            </a:endParaRPr>
          </a:p>
          <a:p>
            <a:pPr indent="-336550" lvl="0" marL="457200" rtl="0" algn="l">
              <a:lnSpc>
                <a:spcPct val="10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Direction and strategy for individual or organisational growth and impact</a:t>
            </a:r>
            <a:endParaRPr sz="1700">
              <a:solidFill>
                <a:schemeClr val="lt1"/>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9" name="Shape 119"/>
        <p:cNvGrpSpPr/>
        <p:nvPr/>
      </p:nvGrpSpPr>
      <p:grpSpPr>
        <a:xfrm>
          <a:off x="0" y="0"/>
          <a:ext cx="0" cy="0"/>
          <a:chOff x="0" y="0"/>
          <a:chExt cx="0" cy="0"/>
        </a:xfrm>
      </p:grpSpPr>
      <p:sp>
        <p:nvSpPr>
          <p:cNvPr id="120" name="Google Shape;120;p21"/>
          <p:cNvSpPr txBox="1"/>
          <p:nvPr>
            <p:ph type="ctrTitle"/>
          </p:nvPr>
        </p:nvSpPr>
        <p:spPr>
          <a:xfrm>
            <a:off x="451050" y="794550"/>
            <a:ext cx="8708400" cy="1124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GB" sz="4500">
                <a:latin typeface="Roboto"/>
                <a:ea typeface="Roboto"/>
                <a:cs typeface="Roboto"/>
                <a:sym typeface="Roboto"/>
              </a:rPr>
              <a:t>CRIPtic 2024</a:t>
            </a:r>
            <a:endParaRPr sz="4500">
              <a:latin typeface="Roboto"/>
              <a:ea typeface="Roboto"/>
              <a:cs typeface="Roboto"/>
              <a:sym typeface="Roboto"/>
            </a:endParaRPr>
          </a:p>
        </p:txBody>
      </p:sp>
      <p:sp>
        <p:nvSpPr>
          <p:cNvPr id="121" name="Google Shape;121;p21"/>
          <p:cNvSpPr/>
          <p:nvPr/>
        </p:nvSpPr>
        <p:spPr>
          <a:xfrm>
            <a:off x="150" y="0"/>
            <a:ext cx="5131200" cy="5143500"/>
          </a:xfrm>
          <a:prstGeom prst="rect">
            <a:avLst/>
          </a:prstGeom>
          <a:solidFill>
            <a:srgbClr val="65FF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2" name="Google Shape;122;p21"/>
          <p:cNvPicPr preferRelativeResize="0"/>
          <p:nvPr/>
        </p:nvPicPr>
        <p:blipFill rotWithShape="1">
          <a:blip r:embed="rId3">
            <a:alphaModFix/>
          </a:blip>
          <a:srcRect b="0" l="19198" r="17915" t="0"/>
          <a:stretch/>
        </p:blipFill>
        <p:spPr>
          <a:xfrm>
            <a:off x="0" y="3768675"/>
            <a:ext cx="2275876" cy="1374825"/>
          </a:xfrm>
          <a:prstGeom prst="rect">
            <a:avLst/>
          </a:prstGeom>
          <a:noFill/>
          <a:ln>
            <a:noFill/>
          </a:ln>
        </p:spPr>
      </p:pic>
      <p:sp>
        <p:nvSpPr>
          <p:cNvPr id="123" name="Google Shape;123;p21"/>
          <p:cNvSpPr txBox="1"/>
          <p:nvPr/>
        </p:nvSpPr>
        <p:spPr>
          <a:xfrm>
            <a:off x="451050" y="431475"/>
            <a:ext cx="4475700" cy="16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b="1" lang="en-GB" sz="4500">
                <a:solidFill>
                  <a:schemeClr val="dk1"/>
                </a:solidFill>
                <a:latin typeface="Montserrat"/>
                <a:ea typeface="Montserrat"/>
                <a:cs typeface="Montserrat"/>
                <a:sym typeface="Montserrat"/>
              </a:rPr>
              <a:t>What makes an application exceptional?</a:t>
            </a:r>
            <a:endParaRPr b="1" sz="4500">
              <a:solidFill>
                <a:schemeClr val="dk2"/>
              </a:solidFill>
              <a:latin typeface="Montserrat"/>
              <a:ea typeface="Montserrat"/>
              <a:cs typeface="Montserrat"/>
              <a:sym typeface="Montserrat"/>
            </a:endParaRPr>
          </a:p>
        </p:txBody>
      </p:sp>
      <p:sp>
        <p:nvSpPr>
          <p:cNvPr id="124" name="Google Shape;124;p21"/>
          <p:cNvSpPr txBox="1"/>
          <p:nvPr/>
        </p:nvSpPr>
        <p:spPr>
          <a:xfrm>
            <a:off x="5254475" y="233550"/>
            <a:ext cx="3573900" cy="27999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Don’t worry about neuronormativity - we’re interested in your ideas - not your structure, spelling, and grammar</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Show us what makes your idea different from what’s already out there</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Explain why </a:t>
            </a:r>
            <a:r>
              <a:rPr b="1" lang="en-GB" sz="1600">
                <a:solidFill>
                  <a:schemeClr val="lt1"/>
                </a:solidFill>
                <a:latin typeface="Lato"/>
                <a:ea typeface="Lato"/>
                <a:cs typeface="Lato"/>
                <a:sym typeface="Lato"/>
              </a:rPr>
              <a:t>you</a:t>
            </a:r>
            <a:r>
              <a:rPr lang="en-GB" sz="1600">
                <a:solidFill>
                  <a:schemeClr val="lt1"/>
                </a:solidFill>
                <a:latin typeface="Lato"/>
                <a:ea typeface="Lato"/>
                <a:cs typeface="Lato"/>
                <a:sym typeface="Lato"/>
              </a:rPr>
              <a:t> want, need and are in the right place for </a:t>
            </a:r>
            <a:r>
              <a:rPr b="1" lang="en-GB" sz="1600">
                <a:solidFill>
                  <a:schemeClr val="lt1"/>
                </a:solidFill>
                <a:latin typeface="Lato"/>
                <a:ea typeface="Lato"/>
                <a:cs typeface="Lato"/>
                <a:sym typeface="Lato"/>
              </a:rPr>
              <a:t>this opportunity</a:t>
            </a:r>
            <a:r>
              <a:rPr lang="en-GB" sz="1600">
                <a:solidFill>
                  <a:schemeClr val="lt1"/>
                </a:solidFill>
                <a:latin typeface="Lato"/>
                <a:ea typeface="Lato"/>
                <a:cs typeface="Lato"/>
                <a:sym typeface="Lato"/>
              </a:rPr>
              <a:t> at </a:t>
            </a:r>
            <a:r>
              <a:rPr b="1" lang="en-GB" sz="1600">
                <a:solidFill>
                  <a:schemeClr val="lt1"/>
                </a:solidFill>
                <a:latin typeface="Lato"/>
                <a:ea typeface="Lato"/>
                <a:cs typeface="Lato"/>
                <a:sym typeface="Lato"/>
              </a:rPr>
              <a:t>this point in your career</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Read the call-out and brief - and make sure you’re addressing the things we want to know</a:t>
            </a:r>
            <a:endParaRPr sz="1600">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8" name="Shape 128"/>
        <p:cNvGrpSpPr/>
        <p:nvPr/>
      </p:nvGrpSpPr>
      <p:grpSpPr>
        <a:xfrm>
          <a:off x="0" y="0"/>
          <a:ext cx="0" cy="0"/>
          <a:chOff x="0" y="0"/>
          <a:chExt cx="0" cy="0"/>
        </a:xfrm>
      </p:grpSpPr>
      <p:sp>
        <p:nvSpPr>
          <p:cNvPr id="129" name="Google Shape;129;p22"/>
          <p:cNvSpPr txBox="1"/>
          <p:nvPr>
            <p:ph type="title"/>
          </p:nvPr>
        </p:nvSpPr>
        <p:spPr>
          <a:xfrm>
            <a:off x="1887325" y="152400"/>
            <a:ext cx="7190100" cy="621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2500">
                <a:solidFill>
                  <a:srgbClr val="B6D7A8"/>
                </a:solidFill>
                <a:latin typeface="Montserrat"/>
                <a:ea typeface="Montserrat"/>
                <a:cs typeface="Montserrat"/>
                <a:sym typeface="Montserrat"/>
              </a:rPr>
              <a:t>An exceptional Reach application shows:</a:t>
            </a:r>
            <a:endParaRPr b="1" sz="2500">
              <a:solidFill>
                <a:srgbClr val="B6D7A8"/>
              </a:solidFill>
              <a:latin typeface="Montserrat"/>
              <a:ea typeface="Montserrat"/>
              <a:cs typeface="Montserrat"/>
              <a:sym typeface="Montserrat"/>
            </a:endParaRPr>
          </a:p>
        </p:txBody>
      </p:sp>
      <p:sp>
        <p:nvSpPr>
          <p:cNvPr id="130" name="Google Shape;130;p22"/>
          <p:cNvSpPr/>
          <p:nvPr/>
        </p:nvSpPr>
        <p:spPr>
          <a:xfrm rot="5400000">
            <a:off x="-1718250" y="1718250"/>
            <a:ext cx="5140200" cy="1703700"/>
          </a:xfrm>
          <a:prstGeom prst="rect">
            <a:avLst/>
          </a:prstGeom>
          <a:solidFill>
            <a:srgbClr val="B6D7A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9900FF"/>
              </a:solidFill>
              <a:latin typeface="Arial"/>
              <a:ea typeface="Arial"/>
              <a:cs typeface="Arial"/>
              <a:sym typeface="Arial"/>
            </a:endParaRPr>
          </a:p>
        </p:txBody>
      </p:sp>
      <p:sp>
        <p:nvSpPr>
          <p:cNvPr id="131" name="Google Shape;131;p22"/>
          <p:cNvSpPr txBox="1"/>
          <p:nvPr/>
        </p:nvSpPr>
        <p:spPr>
          <a:xfrm>
            <a:off x="1921675" y="774300"/>
            <a:ext cx="7121400" cy="28953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A</a:t>
            </a:r>
            <a:r>
              <a:rPr lang="en-GB" sz="1600">
                <a:solidFill>
                  <a:schemeClr val="lt1"/>
                </a:solidFill>
                <a:latin typeface="Lato"/>
                <a:ea typeface="Lato"/>
                <a:cs typeface="Lato"/>
                <a:sym typeface="Lato"/>
              </a:rPr>
              <a:t> strong sense of tone, voice and character in the way that you write and the sample you share</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An original idea - we’re particularly interested in work by disabled writers that isn’t about personal experience and narratives</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An understanding of the story you’re telling, how you want it told, and the type of venues and opportunities you think it fits in</a:t>
            </a:r>
            <a:endParaRPr sz="1600">
              <a:solidFill>
                <a:schemeClr val="lt1"/>
              </a:solidFill>
              <a:latin typeface="Lato"/>
              <a:ea typeface="Lato"/>
              <a:cs typeface="Lato"/>
              <a:sym typeface="Lato"/>
            </a:endParaRPr>
          </a:p>
          <a:p>
            <a:pPr indent="-330200" lvl="0" marL="457200" rtl="0" algn="l">
              <a:lnSpc>
                <a:spcPct val="100000"/>
              </a:lnSpc>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Why you’re applying, and how you think the Reach programme will help you grow and develop</a:t>
            </a:r>
            <a:endParaRPr sz="1600">
              <a:solidFill>
                <a:schemeClr val="lt1"/>
              </a:solidFill>
              <a:latin typeface="Lato"/>
              <a:ea typeface="Lato"/>
              <a:cs typeface="Lato"/>
              <a:sym typeface="Lato"/>
            </a:endParaRPr>
          </a:p>
        </p:txBody>
      </p:sp>
      <p:sp>
        <p:nvSpPr>
          <p:cNvPr id="132" name="Google Shape;132;p22"/>
          <p:cNvSpPr txBox="1"/>
          <p:nvPr/>
        </p:nvSpPr>
        <p:spPr>
          <a:xfrm>
            <a:off x="1887325" y="4226525"/>
            <a:ext cx="7190100" cy="752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400"/>
              <a:buFont typeface="Arial"/>
              <a:buNone/>
            </a:pPr>
            <a:r>
              <a:rPr b="1" i="1" lang="en-GB" sz="1700">
                <a:solidFill>
                  <a:srgbClr val="B6D7A8"/>
                </a:solidFill>
                <a:latin typeface="Lato"/>
                <a:ea typeface="Lato"/>
                <a:cs typeface="Lato"/>
                <a:sym typeface="Lato"/>
              </a:rPr>
              <a:t>Reach supports five emerging UK-based disabled writers developing the script for their first full-length show over four months</a:t>
            </a:r>
            <a:endParaRPr b="1" i="1" sz="1800">
              <a:solidFill>
                <a:srgbClr val="B6D7A8"/>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b="1" i="1" sz="1800">
              <a:solidFill>
                <a:srgbClr val="6200C3"/>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6" name="Shape 136"/>
        <p:cNvGrpSpPr/>
        <p:nvPr/>
      </p:nvGrpSpPr>
      <p:grpSpPr>
        <a:xfrm>
          <a:off x="0" y="0"/>
          <a:ext cx="0" cy="0"/>
          <a:chOff x="0" y="0"/>
          <a:chExt cx="0" cy="0"/>
        </a:xfrm>
      </p:grpSpPr>
      <p:sp>
        <p:nvSpPr>
          <p:cNvPr id="137" name="Google Shape;137;p23"/>
          <p:cNvSpPr txBox="1"/>
          <p:nvPr/>
        </p:nvSpPr>
        <p:spPr>
          <a:xfrm>
            <a:off x="1965325" y="761726"/>
            <a:ext cx="7121400" cy="34542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Shows work in an artform suitable for live performance or sharing on a stage</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Has an idea that feels new, fresh and original - or a refreshing take on something we’ve encountered before in a different form</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Is about a piece that is clearly understandable, explainable, and marketable, both for this showcase, and in future development</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Shows that your work has been developed to a considerable degree, while remaining open and flexible</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1000"/>
              </a:spcAft>
              <a:buClr>
                <a:schemeClr val="lt1"/>
              </a:buClr>
              <a:buSzPts val="1600"/>
              <a:buFont typeface="Lato"/>
              <a:buChar char="➔"/>
            </a:pPr>
            <a:r>
              <a:rPr lang="en-GB" sz="1600">
                <a:solidFill>
                  <a:schemeClr val="lt1"/>
                </a:solidFill>
                <a:latin typeface="Lato"/>
                <a:ea typeface="Lato"/>
                <a:cs typeface="Lato"/>
                <a:sym typeface="Lato"/>
              </a:rPr>
              <a:t>Demonstrates readiness for a professional staging and clearly explains how this opportunity fits into your creative journey</a:t>
            </a:r>
            <a:endParaRPr sz="1600">
              <a:solidFill>
                <a:schemeClr val="lt1"/>
              </a:solidFill>
              <a:latin typeface="Lato"/>
              <a:ea typeface="Lato"/>
              <a:cs typeface="Lato"/>
              <a:sym typeface="Lato"/>
            </a:endParaRPr>
          </a:p>
        </p:txBody>
      </p:sp>
      <p:sp>
        <p:nvSpPr>
          <p:cNvPr id="138" name="Google Shape;138;p23"/>
          <p:cNvSpPr txBox="1"/>
          <p:nvPr/>
        </p:nvSpPr>
        <p:spPr>
          <a:xfrm>
            <a:off x="1887325" y="4200575"/>
            <a:ext cx="7121400" cy="84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GB" sz="1700">
                <a:solidFill>
                  <a:srgbClr val="FFE599"/>
                </a:solidFill>
                <a:latin typeface="Lato"/>
                <a:ea typeface="Lato"/>
                <a:cs typeface="Lato"/>
                <a:sym typeface="Lato"/>
              </a:rPr>
              <a:t>Launchpad supports four UK-based disabled creatives or small companies developing an existing WIP piece for a showcase in September 2026</a:t>
            </a:r>
            <a:endParaRPr b="1" i="1" sz="1800">
              <a:solidFill>
                <a:srgbClr val="FFE599"/>
              </a:solidFill>
              <a:latin typeface="Lato"/>
              <a:ea typeface="Lato"/>
              <a:cs typeface="Lato"/>
              <a:sym typeface="Lato"/>
            </a:endParaRPr>
          </a:p>
        </p:txBody>
      </p:sp>
      <p:sp>
        <p:nvSpPr>
          <p:cNvPr id="139" name="Google Shape;139;p23"/>
          <p:cNvSpPr/>
          <p:nvPr/>
        </p:nvSpPr>
        <p:spPr>
          <a:xfrm rot="5400000">
            <a:off x="-1718700" y="1718700"/>
            <a:ext cx="5141100" cy="1703700"/>
          </a:xfrm>
          <a:prstGeom prst="rect">
            <a:avLst/>
          </a:pr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3"/>
          <p:cNvSpPr txBox="1"/>
          <p:nvPr>
            <p:ph type="title"/>
          </p:nvPr>
        </p:nvSpPr>
        <p:spPr>
          <a:xfrm>
            <a:off x="1887325" y="152807"/>
            <a:ext cx="6849000" cy="6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b="1" lang="en-GB" sz="2500">
                <a:solidFill>
                  <a:srgbClr val="FFE599"/>
                </a:solidFill>
                <a:latin typeface="Montserrat"/>
                <a:ea typeface="Montserrat"/>
                <a:cs typeface="Montserrat"/>
                <a:sym typeface="Montserrat"/>
              </a:rPr>
              <a:t>An exceptional Launchpad application:</a:t>
            </a:r>
            <a:endParaRPr b="1" sz="2500">
              <a:solidFill>
                <a:srgbClr val="FFE599"/>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2500">
              <a:solidFill>
                <a:srgbClr val="FF5E3E"/>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4" name="Shape 144"/>
        <p:cNvGrpSpPr/>
        <p:nvPr/>
      </p:nvGrpSpPr>
      <p:grpSpPr>
        <a:xfrm>
          <a:off x="0" y="0"/>
          <a:ext cx="0" cy="0"/>
          <a:chOff x="0" y="0"/>
          <a:chExt cx="0" cy="0"/>
        </a:xfrm>
      </p:grpSpPr>
      <p:sp>
        <p:nvSpPr>
          <p:cNvPr id="145" name="Google Shape;145;p24"/>
          <p:cNvSpPr txBox="1"/>
          <p:nvPr/>
        </p:nvSpPr>
        <p:spPr>
          <a:xfrm>
            <a:off x="2255675" y="3920150"/>
            <a:ext cx="6480600" cy="110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400"/>
              <a:buFont typeface="Arial"/>
              <a:buNone/>
            </a:pPr>
            <a:r>
              <a:t/>
            </a:r>
            <a:endParaRPr i="1" sz="1600">
              <a:solidFill>
                <a:srgbClr val="FFD966"/>
              </a:solidFill>
            </a:endParaRPr>
          </a:p>
        </p:txBody>
      </p:sp>
      <p:sp>
        <p:nvSpPr>
          <p:cNvPr id="146" name="Google Shape;146;p24"/>
          <p:cNvSpPr/>
          <p:nvPr/>
        </p:nvSpPr>
        <p:spPr>
          <a:xfrm rot="5400000">
            <a:off x="-1719900" y="1719900"/>
            <a:ext cx="5143500" cy="1703700"/>
          </a:xfrm>
          <a:prstGeom prst="rect">
            <a:avLst/>
          </a:pr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DAAE1"/>
              </a:solidFill>
              <a:latin typeface="Arial"/>
              <a:ea typeface="Arial"/>
              <a:cs typeface="Arial"/>
              <a:sym typeface="Arial"/>
            </a:endParaRPr>
          </a:p>
        </p:txBody>
      </p:sp>
      <p:sp>
        <p:nvSpPr>
          <p:cNvPr id="147" name="Google Shape;147;p24"/>
          <p:cNvSpPr txBox="1"/>
          <p:nvPr/>
        </p:nvSpPr>
        <p:spPr>
          <a:xfrm>
            <a:off x="1887325" y="4209950"/>
            <a:ext cx="7190100" cy="84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GB" sz="1700">
                <a:solidFill>
                  <a:srgbClr val="A4C2F4"/>
                </a:solidFill>
                <a:latin typeface="Lato"/>
                <a:ea typeface="Lato"/>
                <a:cs typeface="Lato"/>
                <a:sym typeface="Lato"/>
              </a:rPr>
              <a:t>Breakthrough is a commission for a disabled UK-based creative or company who’s ready to break into the mainstream</a:t>
            </a:r>
            <a:endParaRPr b="1" i="1" sz="1700">
              <a:solidFill>
                <a:srgbClr val="A4C2F4"/>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b="1" i="1" sz="1800">
              <a:solidFill>
                <a:srgbClr val="2DAAE1"/>
              </a:solidFill>
              <a:latin typeface="Lato"/>
              <a:ea typeface="Lato"/>
              <a:cs typeface="Lato"/>
              <a:sym typeface="Lato"/>
            </a:endParaRPr>
          </a:p>
          <a:p>
            <a:pPr indent="0" lvl="0" marL="0" rtl="0" algn="l">
              <a:lnSpc>
                <a:spcPct val="115000"/>
              </a:lnSpc>
              <a:spcBef>
                <a:spcPts val="0"/>
              </a:spcBef>
              <a:spcAft>
                <a:spcPts val="0"/>
              </a:spcAft>
              <a:buClr>
                <a:schemeClr val="dk1"/>
              </a:buClr>
              <a:buSzPts val="1400"/>
              <a:buFont typeface="Arial"/>
              <a:buNone/>
            </a:pPr>
            <a:r>
              <a:t/>
            </a:r>
            <a:endParaRPr b="1" i="1" sz="1800">
              <a:solidFill>
                <a:srgbClr val="2DAAE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b="1" i="1" sz="1800">
              <a:solidFill>
                <a:srgbClr val="2DAAE1"/>
              </a:solidFill>
              <a:latin typeface="Lato"/>
              <a:ea typeface="Lato"/>
              <a:cs typeface="Lato"/>
              <a:sym typeface="Lato"/>
            </a:endParaRPr>
          </a:p>
        </p:txBody>
      </p:sp>
      <p:sp>
        <p:nvSpPr>
          <p:cNvPr id="148" name="Google Shape;148;p24"/>
          <p:cNvSpPr txBox="1"/>
          <p:nvPr>
            <p:ph type="title"/>
          </p:nvPr>
        </p:nvSpPr>
        <p:spPr>
          <a:xfrm>
            <a:off x="1887325" y="152400"/>
            <a:ext cx="7190100" cy="6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2500">
                <a:solidFill>
                  <a:srgbClr val="A4C2F4"/>
                </a:solidFill>
                <a:latin typeface="Montserrat"/>
                <a:ea typeface="Montserrat"/>
                <a:cs typeface="Montserrat"/>
                <a:sym typeface="Montserrat"/>
              </a:rPr>
              <a:t>An exceptional Breakthrough application</a:t>
            </a:r>
            <a:endParaRPr b="1" sz="2500">
              <a:solidFill>
                <a:srgbClr val="A4C2F4"/>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2500">
              <a:solidFill>
                <a:srgbClr val="2DAAE1"/>
              </a:solidFill>
              <a:latin typeface="Montserrat"/>
              <a:ea typeface="Montserrat"/>
              <a:cs typeface="Montserrat"/>
              <a:sym typeface="Montserrat"/>
            </a:endParaRPr>
          </a:p>
        </p:txBody>
      </p:sp>
      <p:sp>
        <p:nvSpPr>
          <p:cNvPr id="149" name="Google Shape;149;p24"/>
          <p:cNvSpPr txBox="1"/>
          <p:nvPr/>
        </p:nvSpPr>
        <p:spPr>
          <a:xfrm>
            <a:off x="1956125" y="705200"/>
            <a:ext cx="6780000" cy="3358500"/>
          </a:xfrm>
          <a:prstGeom prst="rect">
            <a:avLst/>
          </a:prstGeom>
          <a:noFill/>
          <a:ln>
            <a:noFill/>
          </a:ln>
        </p:spPr>
        <p:txBody>
          <a:bodyPr anchorCtr="0" anchor="t" bIns="91425" lIns="91425" spcFirstLastPara="1" rIns="91425" wrap="square" tIns="91425">
            <a:noAutofit/>
          </a:bodyPr>
          <a:lstStyle/>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Is for a self-contained project - we’re not funding part of a larger project</a:t>
            </a:r>
            <a:endParaRPr sz="1600">
              <a:solidFill>
                <a:schemeClr val="lt1"/>
              </a:solidFill>
              <a:latin typeface="Lato"/>
              <a:ea typeface="Lato"/>
              <a:cs typeface="Lato"/>
              <a:sym typeface="Lato"/>
            </a:endParaRPr>
          </a:p>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Is using the full budget to create something small but refined - of an incredibly high quality to act as an independent ‘calling card’ to the industry</a:t>
            </a:r>
            <a:endParaRPr sz="1600">
              <a:solidFill>
                <a:schemeClr val="lt1"/>
              </a:solidFill>
              <a:latin typeface="Lato"/>
              <a:ea typeface="Lato"/>
              <a:cs typeface="Lato"/>
              <a:sym typeface="Lato"/>
            </a:endParaRPr>
          </a:p>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Shows that you’ve achieved considerable success - and are ready to break into the mainstream</a:t>
            </a:r>
            <a:endParaRPr sz="1600">
              <a:solidFill>
                <a:schemeClr val="lt1"/>
              </a:solidFill>
              <a:latin typeface="Lato"/>
              <a:ea typeface="Lato"/>
              <a:cs typeface="Lato"/>
              <a:sym typeface="Lato"/>
            </a:endParaRPr>
          </a:p>
          <a:p>
            <a:pPr indent="-330200" lvl="0" marL="457200" rtl="0" algn="l">
              <a:spcBef>
                <a:spcPts val="2000"/>
              </a:spcBef>
              <a:spcAft>
                <a:spcPts val="2000"/>
              </a:spcAft>
              <a:buClr>
                <a:schemeClr val="lt1"/>
              </a:buClr>
              <a:buSzPts val="1600"/>
              <a:buFont typeface="Lato"/>
              <a:buChar char="➔"/>
            </a:pPr>
            <a:r>
              <a:rPr lang="en-GB" sz="1600">
                <a:solidFill>
                  <a:schemeClr val="lt1"/>
                </a:solidFill>
                <a:latin typeface="Lato"/>
                <a:ea typeface="Lato"/>
                <a:cs typeface="Lato"/>
                <a:sym typeface="Lato"/>
              </a:rPr>
              <a:t>Relates this specific commission &amp; CRIPtic’s support to the barriers that are preventing you breaking into the mainstream, and shows how this could provoke the change you’re ready for</a:t>
            </a:r>
            <a:endParaRPr sz="1600">
              <a:solidFill>
                <a:schemeClr val="lt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3" name="Shape 153"/>
        <p:cNvGrpSpPr/>
        <p:nvPr/>
      </p:nvGrpSpPr>
      <p:grpSpPr>
        <a:xfrm>
          <a:off x="0" y="0"/>
          <a:ext cx="0" cy="0"/>
          <a:chOff x="0" y="0"/>
          <a:chExt cx="0" cy="0"/>
        </a:xfrm>
      </p:grpSpPr>
      <p:sp>
        <p:nvSpPr>
          <p:cNvPr id="154" name="Google Shape;154;p25"/>
          <p:cNvSpPr txBox="1"/>
          <p:nvPr/>
        </p:nvSpPr>
        <p:spPr>
          <a:xfrm>
            <a:off x="2255675" y="3920150"/>
            <a:ext cx="6480600" cy="110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400"/>
              <a:buFont typeface="Arial"/>
              <a:buNone/>
            </a:pPr>
            <a:r>
              <a:t/>
            </a:r>
            <a:endParaRPr i="1" sz="1600">
              <a:solidFill>
                <a:srgbClr val="FFD966"/>
              </a:solidFill>
            </a:endParaRPr>
          </a:p>
        </p:txBody>
      </p:sp>
      <p:sp>
        <p:nvSpPr>
          <p:cNvPr id="155" name="Google Shape;155;p25"/>
          <p:cNvSpPr/>
          <p:nvPr/>
        </p:nvSpPr>
        <p:spPr>
          <a:xfrm rot="5400000">
            <a:off x="-1719900" y="1719900"/>
            <a:ext cx="5143500" cy="1703700"/>
          </a:xfrm>
          <a:prstGeom prst="rect">
            <a:avLst/>
          </a:prstGeom>
          <a:solidFill>
            <a:srgbClr val="F9CB9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55CC"/>
              </a:solidFill>
              <a:latin typeface="Arial"/>
              <a:ea typeface="Arial"/>
              <a:cs typeface="Arial"/>
              <a:sym typeface="Arial"/>
            </a:endParaRPr>
          </a:p>
        </p:txBody>
      </p:sp>
      <p:sp>
        <p:nvSpPr>
          <p:cNvPr id="156" name="Google Shape;156;p25"/>
          <p:cNvSpPr txBox="1"/>
          <p:nvPr/>
        </p:nvSpPr>
        <p:spPr>
          <a:xfrm>
            <a:off x="1887325" y="4176350"/>
            <a:ext cx="7190100" cy="84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GB" sz="1700">
                <a:solidFill>
                  <a:srgbClr val="F9CB9C"/>
                </a:solidFill>
                <a:latin typeface="Lato"/>
                <a:ea typeface="Lato"/>
                <a:cs typeface="Lato"/>
                <a:sym typeface="Lato"/>
              </a:rPr>
              <a:t>Incubate is a leadership development programme for four disabled people creating cultural change in the arts.</a:t>
            </a:r>
            <a:endParaRPr b="1" i="1" sz="1700">
              <a:solidFill>
                <a:srgbClr val="F9CB9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b="1" i="1" sz="1800">
              <a:solidFill>
                <a:schemeClr val="accent1"/>
              </a:solidFill>
              <a:latin typeface="Lato"/>
              <a:ea typeface="Lato"/>
              <a:cs typeface="Lato"/>
              <a:sym typeface="Lato"/>
            </a:endParaRPr>
          </a:p>
          <a:p>
            <a:pPr indent="0" lvl="0" marL="0" rtl="0" algn="l">
              <a:lnSpc>
                <a:spcPct val="115000"/>
              </a:lnSpc>
              <a:spcBef>
                <a:spcPts val="0"/>
              </a:spcBef>
              <a:spcAft>
                <a:spcPts val="0"/>
              </a:spcAft>
              <a:buClr>
                <a:schemeClr val="dk1"/>
              </a:buClr>
              <a:buSzPts val="1400"/>
              <a:buFont typeface="Arial"/>
              <a:buNone/>
            </a:pPr>
            <a:r>
              <a:t/>
            </a:r>
            <a:endParaRPr b="1" i="1" sz="1800">
              <a:solidFill>
                <a:schemeClr val="accent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b="1" i="1" sz="1800">
              <a:solidFill>
                <a:schemeClr val="accent1"/>
              </a:solidFill>
              <a:latin typeface="Lato"/>
              <a:ea typeface="Lato"/>
              <a:cs typeface="Lato"/>
              <a:sym typeface="Lato"/>
            </a:endParaRPr>
          </a:p>
        </p:txBody>
      </p:sp>
      <p:sp>
        <p:nvSpPr>
          <p:cNvPr id="157" name="Google Shape;157;p25"/>
          <p:cNvSpPr txBox="1"/>
          <p:nvPr>
            <p:ph type="title"/>
          </p:nvPr>
        </p:nvSpPr>
        <p:spPr>
          <a:xfrm>
            <a:off x="1887325" y="152400"/>
            <a:ext cx="7190100" cy="6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2500">
                <a:solidFill>
                  <a:srgbClr val="F9CB9C"/>
                </a:solidFill>
                <a:latin typeface="Montserrat"/>
                <a:ea typeface="Montserrat"/>
                <a:cs typeface="Montserrat"/>
                <a:sym typeface="Montserrat"/>
              </a:rPr>
              <a:t>An exceptional Incubate application</a:t>
            </a:r>
            <a:endParaRPr b="1" sz="2500">
              <a:solidFill>
                <a:srgbClr val="F9CB9C"/>
              </a:solidFill>
              <a:latin typeface="Montserrat"/>
              <a:ea typeface="Montserrat"/>
              <a:cs typeface="Montserrat"/>
              <a:sym typeface="Montserrat"/>
            </a:endParaRPr>
          </a:p>
          <a:p>
            <a:pPr indent="0" lvl="0" marL="0" rtl="0" algn="l">
              <a:lnSpc>
                <a:spcPct val="100000"/>
              </a:lnSpc>
              <a:spcBef>
                <a:spcPts val="0"/>
              </a:spcBef>
              <a:spcAft>
                <a:spcPts val="0"/>
              </a:spcAft>
              <a:buSzPts val="990"/>
              <a:buNone/>
            </a:pPr>
            <a:r>
              <a:t/>
            </a:r>
            <a:endParaRPr b="1" sz="2500">
              <a:solidFill>
                <a:srgbClr val="FF7B17"/>
              </a:solidFill>
              <a:latin typeface="Montserrat"/>
              <a:ea typeface="Montserrat"/>
              <a:cs typeface="Montserrat"/>
              <a:sym typeface="Montserrat"/>
            </a:endParaRPr>
          </a:p>
        </p:txBody>
      </p:sp>
      <p:sp>
        <p:nvSpPr>
          <p:cNvPr id="158" name="Google Shape;158;p25"/>
          <p:cNvSpPr txBox="1"/>
          <p:nvPr/>
        </p:nvSpPr>
        <p:spPr>
          <a:xfrm>
            <a:off x="1956125" y="705200"/>
            <a:ext cx="7121400" cy="2662800"/>
          </a:xfrm>
          <a:prstGeom prst="rect">
            <a:avLst/>
          </a:prstGeom>
          <a:noFill/>
          <a:ln>
            <a:noFill/>
          </a:ln>
        </p:spPr>
        <p:txBody>
          <a:bodyPr anchorCtr="0" anchor="t" bIns="91425" lIns="91425" spcFirstLastPara="1" rIns="91425" wrap="square" tIns="91425">
            <a:noAutofit/>
          </a:bodyPr>
          <a:lstStyle/>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Explores yourself as a leader, and the idea you’re developing</a:t>
            </a:r>
            <a:endParaRPr sz="1600">
              <a:solidFill>
                <a:schemeClr val="lt1"/>
              </a:solidFill>
              <a:latin typeface="Lato"/>
              <a:ea typeface="Lato"/>
              <a:cs typeface="Lato"/>
              <a:sym typeface="Lato"/>
            </a:endParaRPr>
          </a:p>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Demonstrates clear knowledge of the sector, the niche you’re working in, and how the work you’re doing is going to make change</a:t>
            </a:r>
            <a:endParaRPr sz="1600">
              <a:solidFill>
                <a:schemeClr val="lt1"/>
              </a:solidFill>
              <a:latin typeface="Lato"/>
              <a:ea typeface="Lato"/>
              <a:cs typeface="Lato"/>
              <a:sym typeface="Lato"/>
            </a:endParaRPr>
          </a:p>
          <a:p>
            <a:pPr indent="-330200" lvl="0" marL="457200" rtl="0" algn="l">
              <a:spcBef>
                <a:spcPts val="2000"/>
              </a:spcBef>
              <a:spcAft>
                <a:spcPts val="0"/>
              </a:spcAft>
              <a:buClr>
                <a:schemeClr val="lt1"/>
              </a:buClr>
              <a:buSzPts val="1600"/>
              <a:buFont typeface="Lato"/>
              <a:buChar char="➔"/>
            </a:pPr>
            <a:r>
              <a:rPr lang="en-GB" sz="1600">
                <a:solidFill>
                  <a:schemeClr val="lt1"/>
                </a:solidFill>
                <a:latin typeface="Lato"/>
                <a:ea typeface="Lato"/>
                <a:cs typeface="Lato"/>
                <a:sym typeface="Lato"/>
              </a:rPr>
              <a:t>Engages with the topics covered and explores how they would </a:t>
            </a:r>
            <a:r>
              <a:rPr lang="en-GB" sz="1600">
                <a:solidFill>
                  <a:schemeClr val="lt1"/>
                </a:solidFill>
                <a:latin typeface="Lato"/>
                <a:ea typeface="Lato"/>
                <a:cs typeface="Lato"/>
                <a:sym typeface="Lato"/>
              </a:rPr>
              <a:t>help you or your organisation grow, develop, and level up</a:t>
            </a:r>
            <a:endParaRPr sz="1600">
              <a:solidFill>
                <a:schemeClr val="lt1"/>
              </a:solidFill>
              <a:latin typeface="Lato"/>
              <a:ea typeface="Lato"/>
              <a:cs typeface="Lato"/>
              <a:sym typeface="Lato"/>
            </a:endParaRPr>
          </a:p>
          <a:p>
            <a:pPr indent="-330200" lvl="0" marL="457200" rtl="0" algn="l">
              <a:spcBef>
                <a:spcPts val="2000"/>
              </a:spcBef>
              <a:spcAft>
                <a:spcPts val="2000"/>
              </a:spcAft>
              <a:buClr>
                <a:schemeClr val="lt1"/>
              </a:buClr>
              <a:buSzPts val="1600"/>
              <a:buFont typeface="Lato"/>
              <a:buChar char="➔"/>
            </a:pPr>
            <a:r>
              <a:rPr lang="en-GB" sz="1600">
                <a:solidFill>
                  <a:schemeClr val="lt1"/>
                </a:solidFill>
                <a:latin typeface="Lato"/>
                <a:ea typeface="Lato"/>
                <a:cs typeface="Lato"/>
                <a:sym typeface="Lato"/>
              </a:rPr>
              <a:t>Explores what you’d bring, give and share in the sessions, and where your expertise could support the other leaders and organisations</a:t>
            </a:r>
            <a:endParaRPr sz="1600">
              <a:solidFill>
                <a:schemeClr val="lt1"/>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2" name="Shape 162"/>
        <p:cNvGrpSpPr/>
        <p:nvPr/>
      </p:nvGrpSpPr>
      <p:grpSpPr>
        <a:xfrm>
          <a:off x="0" y="0"/>
          <a:ext cx="0" cy="0"/>
          <a:chOff x="0" y="0"/>
          <a:chExt cx="0" cy="0"/>
        </a:xfrm>
      </p:grpSpPr>
      <p:sp>
        <p:nvSpPr>
          <p:cNvPr id="163" name="Google Shape;163;p26"/>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164" name="Google Shape;164;p26"/>
          <p:cNvSpPr txBox="1"/>
          <p:nvPr/>
        </p:nvSpPr>
        <p:spPr>
          <a:xfrm>
            <a:off x="1948650" y="701100"/>
            <a:ext cx="6971100" cy="43446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lt1"/>
              </a:buClr>
              <a:buSzPts val="1600"/>
              <a:buFont typeface="Lato"/>
              <a:buChar char="➔"/>
            </a:pPr>
            <a:r>
              <a:rPr lang="en-GB" sz="1600">
                <a:solidFill>
                  <a:schemeClr val="lt1"/>
                </a:solidFill>
                <a:latin typeface="Lato"/>
                <a:ea typeface="Lato"/>
                <a:cs typeface="Lato"/>
                <a:sym typeface="Lato"/>
              </a:rPr>
              <a:t>Part of Incubate in 2022, Sam Brewer and Flawbored toured internationally with their show, </a:t>
            </a:r>
            <a:r>
              <a:rPr i="1" lang="en-GB" sz="1600">
                <a:solidFill>
                  <a:schemeClr val="lt1"/>
                </a:solidFill>
                <a:latin typeface="Lato"/>
                <a:ea typeface="Lato"/>
                <a:cs typeface="Lato"/>
                <a:sym typeface="Lato"/>
              </a:rPr>
              <a:t>It’s a Motherf**king Pleasure</a:t>
            </a:r>
            <a:endParaRPr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Jacqui Adeniji-Williams was a Launchpad artist in 2021, and a Breakthrough artist in 2023 - she’s since released her independent EP, </a:t>
            </a:r>
            <a:r>
              <a:rPr i="1" lang="en-GB" sz="1600">
                <a:solidFill>
                  <a:schemeClr val="lt1"/>
                </a:solidFill>
                <a:latin typeface="Lato"/>
                <a:ea typeface="Lato"/>
                <a:cs typeface="Lato"/>
                <a:sym typeface="Lato"/>
              </a:rPr>
              <a:t>Notes to Self</a:t>
            </a:r>
            <a:endParaRPr i="1"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Terri Jade Donovan developed </a:t>
            </a:r>
            <a:r>
              <a:rPr i="1" lang="en-GB" sz="1600">
                <a:solidFill>
                  <a:schemeClr val="lt1"/>
                </a:solidFill>
                <a:latin typeface="Lato"/>
                <a:ea typeface="Lato"/>
                <a:cs typeface="Lato"/>
                <a:sym typeface="Lato"/>
              </a:rPr>
              <a:t>DOG DOG DOG </a:t>
            </a:r>
            <a:r>
              <a:rPr lang="en-GB" sz="1600">
                <a:solidFill>
                  <a:schemeClr val="lt1"/>
                </a:solidFill>
                <a:latin typeface="Lato"/>
                <a:ea typeface="Lato"/>
                <a:cs typeface="Lato"/>
                <a:sym typeface="Lato"/>
              </a:rPr>
              <a:t>as part of Reach 2023 - last year, they won a Special Commendation from the Bruntwood Prize for the play</a:t>
            </a:r>
            <a:endParaRPr i="1" sz="1600">
              <a:solidFill>
                <a:schemeClr val="lt1"/>
              </a:solidFill>
              <a:latin typeface="Lato"/>
              <a:ea typeface="Lato"/>
              <a:cs typeface="Lato"/>
              <a:sym typeface="Lato"/>
            </a:endParaRPr>
          </a:p>
          <a:p>
            <a:pPr indent="-330200" lvl="0" marL="457200" rtl="0" algn="l">
              <a:lnSpc>
                <a:spcPct val="115000"/>
              </a:lnSpc>
              <a:spcBef>
                <a:spcPts val="1000"/>
              </a:spcBef>
              <a:spcAft>
                <a:spcPts val="0"/>
              </a:spcAft>
              <a:buClr>
                <a:schemeClr val="lt1"/>
              </a:buClr>
              <a:buSzPts val="1600"/>
              <a:buFont typeface="Lato"/>
              <a:buChar char="➔"/>
            </a:pPr>
            <a:r>
              <a:rPr lang="en-GB" sz="1600">
                <a:solidFill>
                  <a:schemeClr val="lt1"/>
                </a:solidFill>
                <a:latin typeface="Lato"/>
                <a:ea typeface="Lato"/>
                <a:cs typeface="Lato"/>
                <a:sym typeface="Lato"/>
              </a:rPr>
              <a:t>Following being part of Launchpad 2025, </a:t>
            </a:r>
            <a:r>
              <a:rPr i="1" lang="en-GB" sz="1600">
                <a:solidFill>
                  <a:schemeClr val="lt1"/>
                </a:solidFill>
                <a:latin typeface="Lato"/>
                <a:ea typeface="Lato"/>
                <a:cs typeface="Lato"/>
                <a:sym typeface="Lato"/>
              </a:rPr>
              <a:t>Apolune: Systems Normal </a:t>
            </a:r>
            <a:r>
              <a:rPr lang="en-GB" sz="1600">
                <a:solidFill>
                  <a:schemeClr val="lt1"/>
                </a:solidFill>
                <a:latin typeface="Lato"/>
                <a:ea typeface="Lato"/>
                <a:cs typeface="Lato"/>
                <a:sym typeface="Lato"/>
              </a:rPr>
              <a:t>by Peyvand Sadeghian &amp; Matthew Robinson opened at APT Gallery in early 2026</a:t>
            </a:r>
            <a:endParaRPr b="1" sz="1600">
              <a:solidFill>
                <a:schemeClr val="lt1"/>
              </a:solidFill>
              <a:latin typeface="Lato"/>
              <a:ea typeface="Lato"/>
              <a:cs typeface="Lato"/>
              <a:sym typeface="Lato"/>
            </a:endParaRPr>
          </a:p>
          <a:p>
            <a:pPr indent="-330200" lvl="0" marL="457200" rtl="0" algn="l">
              <a:lnSpc>
                <a:spcPct val="115000"/>
              </a:lnSpc>
              <a:spcBef>
                <a:spcPts val="1000"/>
              </a:spcBef>
              <a:spcAft>
                <a:spcPts val="1000"/>
              </a:spcAft>
              <a:buClr>
                <a:schemeClr val="lt1"/>
              </a:buClr>
              <a:buSzPts val="1600"/>
              <a:buFont typeface="Lato"/>
              <a:buChar char="➔"/>
            </a:pPr>
            <a:r>
              <a:rPr lang="en-GB" sz="1600">
                <a:solidFill>
                  <a:schemeClr val="lt1"/>
                </a:solidFill>
                <a:latin typeface="Lato"/>
                <a:ea typeface="Lato"/>
                <a:cs typeface="Lato"/>
                <a:sym typeface="Lato"/>
              </a:rPr>
              <a:t>After being part of Reach in 2024,  Britny Virginia had her film </a:t>
            </a:r>
            <a:r>
              <a:rPr i="1" lang="en-GB" sz="1600">
                <a:solidFill>
                  <a:schemeClr val="lt1"/>
                </a:solidFill>
                <a:latin typeface="Lato"/>
                <a:ea typeface="Lato"/>
                <a:cs typeface="Lato"/>
                <a:sym typeface="Lato"/>
              </a:rPr>
              <a:t>Dancing Shoes</a:t>
            </a:r>
            <a:r>
              <a:rPr lang="en-GB" sz="1600">
                <a:solidFill>
                  <a:schemeClr val="lt1"/>
                </a:solidFill>
                <a:latin typeface="Lato"/>
                <a:ea typeface="Lato"/>
                <a:cs typeface="Lato"/>
                <a:sym typeface="Lato"/>
              </a:rPr>
              <a:t> screened nationally</a:t>
            </a:r>
            <a:endParaRPr sz="1600">
              <a:solidFill>
                <a:schemeClr val="lt1"/>
              </a:solidFill>
              <a:latin typeface="Lato"/>
              <a:ea typeface="Lato"/>
              <a:cs typeface="Lato"/>
              <a:sym typeface="Lato"/>
            </a:endParaRPr>
          </a:p>
        </p:txBody>
      </p:sp>
      <p:sp>
        <p:nvSpPr>
          <p:cNvPr id="165" name="Google Shape;165;p26"/>
          <p:cNvSpPr txBox="1"/>
          <p:nvPr>
            <p:ph type="title"/>
          </p:nvPr>
        </p:nvSpPr>
        <p:spPr>
          <a:xfrm>
            <a:off x="1833000" y="96340"/>
            <a:ext cx="7234800" cy="54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Successes of previous artists</a:t>
            </a:r>
            <a:endParaRPr b="1" sz="3300">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9" name="Shape 169"/>
        <p:cNvGrpSpPr/>
        <p:nvPr/>
      </p:nvGrpSpPr>
      <p:grpSpPr>
        <a:xfrm>
          <a:off x="0" y="0"/>
          <a:ext cx="0" cy="0"/>
          <a:chOff x="0" y="0"/>
          <a:chExt cx="0" cy="0"/>
        </a:xfrm>
      </p:grpSpPr>
      <p:sp>
        <p:nvSpPr>
          <p:cNvPr id="170" name="Google Shape;170;p27"/>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65FFF3"/>
              </a:solidFill>
              <a:latin typeface="Arial"/>
              <a:ea typeface="Arial"/>
              <a:cs typeface="Arial"/>
              <a:sym typeface="Arial"/>
            </a:endParaRPr>
          </a:p>
        </p:txBody>
      </p:sp>
      <p:sp>
        <p:nvSpPr>
          <p:cNvPr id="171" name="Google Shape;171;p27"/>
          <p:cNvSpPr txBox="1"/>
          <p:nvPr>
            <p:ph type="title"/>
          </p:nvPr>
        </p:nvSpPr>
        <p:spPr>
          <a:xfrm>
            <a:off x="1833000" y="82325"/>
            <a:ext cx="7234800" cy="586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Who are we looking for</a:t>
            </a:r>
            <a:endParaRPr b="1" sz="3300">
              <a:latin typeface="Montserrat"/>
              <a:ea typeface="Montserrat"/>
              <a:cs typeface="Montserrat"/>
              <a:sym typeface="Montserrat"/>
            </a:endParaRPr>
          </a:p>
        </p:txBody>
      </p:sp>
      <p:sp>
        <p:nvSpPr>
          <p:cNvPr id="172" name="Google Shape;172;p27"/>
          <p:cNvSpPr txBox="1"/>
          <p:nvPr/>
        </p:nvSpPr>
        <p:spPr>
          <a:xfrm>
            <a:off x="1883800" y="654385"/>
            <a:ext cx="7025100" cy="4475100"/>
          </a:xfrm>
          <a:prstGeom prst="rect">
            <a:avLst/>
          </a:prstGeom>
          <a:noFill/>
          <a:ln>
            <a:noFill/>
          </a:ln>
        </p:spPr>
        <p:txBody>
          <a:bodyPr anchorCtr="0" anchor="t" bIns="91425" lIns="91425" spcFirstLastPara="1" rIns="91425" wrap="square" tIns="91425">
            <a:noAutofit/>
          </a:bodyPr>
          <a:lstStyle/>
          <a:p>
            <a:pPr indent="-314325" lvl="0" marL="457200" rtl="0" algn="l">
              <a:lnSpc>
                <a:spcPct val="115000"/>
              </a:lnSpc>
              <a:spcBef>
                <a:spcPts val="0"/>
              </a:spcBef>
              <a:spcAft>
                <a:spcPts val="0"/>
              </a:spcAft>
              <a:buClr>
                <a:schemeClr val="lt1"/>
              </a:buClr>
              <a:buSzPts val="1350"/>
              <a:buFont typeface="Lato"/>
              <a:buChar char="➔"/>
            </a:pPr>
            <a:r>
              <a:rPr lang="en-GB" sz="1350">
                <a:solidFill>
                  <a:schemeClr val="lt1"/>
                </a:solidFill>
                <a:latin typeface="Lato"/>
                <a:ea typeface="Lato"/>
                <a:cs typeface="Lato"/>
                <a:sym typeface="Lato"/>
              </a:rPr>
              <a:t>CRIPtic’s work is for disabled people - by which we mean “people who face disableist [including audist] barriers”, or “people who identify themselves as deaf or disabled – or are identified by others as deaf or disabled in society” - and disabled-led projects (where at least 50% of the group are disabled)</a:t>
            </a:r>
            <a:endParaRPr sz="1350">
              <a:solidFill>
                <a:schemeClr val="lt1"/>
              </a:solidFill>
              <a:latin typeface="Lato"/>
              <a:ea typeface="Lato"/>
              <a:cs typeface="Lato"/>
              <a:sym typeface="Lato"/>
            </a:endParaRPr>
          </a:p>
          <a:p>
            <a:pPr indent="-314325" lvl="0" marL="457200" rtl="0" algn="l">
              <a:lnSpc>
                <a:spcPct val="115000"/>
              </a:lnSpc>
              <a:spcBef>
                <a:spcPts val="1000"/>
              </a:spcBef>
              <a:spcAft>
                <a:spcPts val="0"/>
              </a:spcAft>
              <a:buClr>
                <a:schemeClr val="lt1"/>
              </a:buClr>
              <a:buSzPts val="1350"/>
              <a:buFont typeface="Lato"/>
              <a:buChar char="➔"/>
            </a:pPr>
            <a:r>
              <a:rPr lang="en-GB" sz="1350">
                <a:solidFill>
                  <a:schemeClr val="lt1"/>
                </a:solidFill>
                <a:latin typeface="Lato"/>
                <a:ea typeface="Lato"/>
                <a:cs typeface="Lato"/>
                <a:sym typeface="Lato"/>
              </a:rPr>
              <a:t>Reach and Breakthrough are for individuals</a:t>
            </a:r>
            <a:endParaRPr sz="1350">
              <a:solidFill>
                <a:schemeClr val="lt1"/>
              </a:solidFill>
              <a:latin typeface="Lato"/>
              <a:ea typeface="Lato"/>
              <a:cs typeface="Lato"/>
              <a:sym typeface="Lato"/>
            </a:endParaRPr>
          </a:p>
          <a:p>
            <a:pPr indent="-314325" lvl="0" marL="457200" rtl="0" algn="l">
              <a:lnSpc>
                <a:spcPct val="115000"/>
              </a:lnSpc>
              <a:spcBef>
                <a:spcPts val="1000"/>
              </a:spcBef>
              <a:spcAft>
                <a:spcPts val="0"/>
              </a:spcAft>
              <a:buClr>
                <a:schemeClr val="lt1"/>
              </a:buClr>
              <a:buSzPts val="1350"/>
              <a:buFont typeface="Lato"/>
              <a:buChar char="➔"/>
            </a:pPr>
            <a:r>
              <a:rPr lang="en-GB" sz="1350">
                <a:solidFill>
                  <a:schemeClr val="lt1"/>
                </a:solidFill>
                <a:latin typeface="Lato"/>
                <a:ea typeface="Lato"/>
                <a:cs typeface="Lato"/>
                <a:sym typeface="Lato"/>
              </a:rPr>
              <a:t>Companies taking part in Launchpad &amp; Incubate should nominate an individual who attends sessions</a:t>
            </a:r>
            <a:endParaRPr sz="1350">
              <a:solidFill>
                <a:schemeClr val="lt1"/>
              </a:solidFill>
              <a:latin typeface="Lato"/>
              <a:ea typeface="Lato"/>
              <a:cs typeface="Lato"/>
              <a:sym typeface="Lato"/>
            </a:endParaRPr>
          </a:p>
          <a:p>
            <a:pPr indent="-314325" lvl="0" marL="457200" rtl="0" algn="l">
              <a:lnSpc>
                <a:spcPct val="115000"/>
              </a:lnSpc>
              <a:spcBef>
                <a:spcPts val="1000"/>
              </a:spcBef>
              <a:spcAft>
                <a:spcPts val="0"/>
              </a:spcAft>
              <a:buClr>
                <a:schemeClr val="lt1"/>
              </a:buClr>
              <a:buSzPts val="1350"/>
              <a:buFont typeface="Lato"/>
              <a:buChar char="➔"/>
            </a:pPr>
            <a:r>
              <a:rPr lang="en-GB" sz="1350">
                <a:solidFill>
                  <a:schemeClr val="lt1"/>
                </a:solidFill>
                <a:latin typeface="Lato"/>
                <a:ea typeface="Lato"/>
                <a:cs typeface="Lato"/>
                <a:sym typeface="Lato"/>
              </a:rPr>
              <a:t>We are particularly looking for applications </a:t>
            </a:r>
            <a:r>
              <a:rPr lang="en-GB" sz="1350">
                <a:solidFill>
                  <a:schemeClr val="lt1"/>
                </a:solidFill>
                <a:latin typeface="Lato"/>
                <a:ea typeface="Lato"/>
                <a:cs typeface="Lato"/>
                <a:sym typeface="Lato"/>
              </a:rPr>
              <a:t>from disabled people underrepresented in the sector, including:</a:t>
            </a:r>
            <a:endParaRPr sz="1350">
              <a:solidFill>
                <a:schemeClr val="lt1"/>
              </a:solidFill>
              <a:latin typeface="Lato"/>
              <a:ea typeface="Lato"/>
              <a:cs typeface="Lato"/>
              <a:sym typeface="Lato"/>
            </a:endParaRPr>
          </a:p>
          <a:p>
            <a:pPr indent="-314325" lvl="1" marL="914400" rtl="0" algn="l">
              <a:lnSpc>
                <a:spcPct val="115000"/>
              </a:lnSpc>
              <a:spcBef>
                <a:spcPts val="1000"/>
              </a:spcBef>
              <a:spcAft>
                <a:spcPts val="0"/>
              </a:spcAft>
              <a:buClr>
                <a:schemeClr val="lt1"/>
              </a:buClr>
              <a:buSzPts val="1350"/>
              <a:buFont typeface="Lato"/>
              <a:buChar char="◆"/>
            </a:pPr>
            <a:r>
              <a:rPr lang="en-GB" sz="1350">
                <a:solidFill>
                  <a:schemeClr val="lt1"/>
                </a:solidFill>
                <a:latin typeface="Lato"/>
                <a:ea typeface="Lato"/>
                <a:cs typeface="Lato"/>
                <a:sym typeface="Lato"/>
              </a:rPr>
              <a:t>Wheelchair users who can’t work in spaces that aren’t wheelchair accessible</a:t>
            </a:r>
            <a:endParaRPr sz="1350">
              <a:solidFill>
                <a:schemeClr val="lt1"/>
              </a:solidFill>
              <a:latin typeface="Lato"/>
              <a:ea typeface="Lato"/>
              <a:cs typeface="Lato"/>
              <a:sym typeface="Lato"/>
            </a:endParaRPr>
          </a:p>
          <a:p>
            <a:pPr indent="-314325" lvl="1" marL="914400" rtl="0" algn="l">
              <a:lnSpc>
                <a:spcPct val="115000"/>
              </a:lnSpc>
              <a:spcBef>
                <a:spcPts val="1000"/>
              </a:spcBef>
              <a:spcAft>
                <a:spcPts val="0"/>
              </a:spcAft>
              <a:buClr>
                <a:schemeClr val="lt1"/>
              </a:buClr>
              <a:buSzPts val="1350"/>
              <a:buFont typeface="Lato"/>
              <a:buChar char="◆"/>
            </a:pPr>
            <a:r>
              <a:rPr lang="en-GB" sz="1350">
                <a:solidFill>
                  <a:schemeClr val="lt1"/>
                </a:solidFill>
                <a:latin typeface="Lato"/>
                <a:ea typeface="Lato"/>
                <a:cs typeface="Lato"/>
                <a:sym typeface="Lato"/>
              </a:rPr>
              <a:t>People of the Global Majority</a:t>
            </a:r>
            <a:endParaRPr sz="1350">
              <a:solidFill>
                <a:schemeClr val="lt1"/>
              </a:solidFill>
              <a:latin typeface="Lato"/>
              <a:ea typeface="Lato"/>
              <a:cs typeface="Lato"/>
              <a:sym typeface="Lato"/>
            </a:endParaRPr>
          </a:p>
          <a:p>
            <a:pPr indent="-314325" lvl="1" marL="914400" rtl="0" algn="l">
              <a:lnSpc>
                <a:spcPct val="115000"/>
              </a:lnSpc>
              <a:spcBef>
                <a:spcPts val="1000"/>
              </a:spcBef>
              <a:spcAft>
                <a:spcPts val="0"/>
              </a:spcAft>
              <a:buClr>
                <a:schemeClr val="lt1"/>
              </a:buClr>
              <a:buSzPts val="1350"/>
              <a:buFont typeface="Lato"/>
              <a:buChar char="◆"/>
            </a:pPr>
            <a:r>
              <a:rPr lang="en-GB" sz="1350">
                <a:solidFill>
                  <a:schemeClr val="lt1"/>
                </a:solidFill>
                <a:latin typeface="Lato"/>
                <a:ea typeface="Lato"/>
                <a:cs typeface="Lato"/>
                <a:sym typeface="Lato"/>
              </a:rPr>
              <a:t>People from working class backgrounds</a:t>
            </a:r>
            <a:endParaRPr sz="1350">
              <a:solidFill>
                <a:schemeClr val="lt1"/>
              </a:solidFill>
              <a:latin typeface="Lato"/>
              <a:ea typeface="Lato"/>
              <a:cs typeface="Lato"/>
              <a:sym typeface="Lato"/>
            </a:endParaRPr>
          </a:p>
          <a:p>
            <a:pPr indent="-314325" lvl="1" marL="914400" rtl="0" algn="l">
              <a:lnSpc>
                <a:spcPct val="115000"/>
              </a:lnSpc>
              <a:spcBef>
                <a:spcPts val="1000"/>
              </a:spcBef>
              <a:spcAft>
                <a:spcPts val="1000"/>
              </a:spcAft>
              <a:buClr>
                <a:schemeClr val="lt1"/>
              </a:buClr>
              <a:buSzPts val="1350"/>
              <a:buFont typeface="Lato"/>
              <a:buChar char="◆"/>
            </a:pPr>
            <a:r>
              <a:rPr lang="en-GB" sz="1350">
                <a:solidFill>
                  <a:schemeClr val="lt1"/>
                </a:solidFill>
                <a:latin typeface="Lato"/>
                <a:ea typeface="Lato"/>
                <a:cs typeface="Lato"/>
                <a:sym typeface="Lato"/>
              </a:rPr>
              <a:t>People who have caring responsibilities (including parents and guardians of young children)</a:t>
            </a:r>
            <a:endParaRPr sz="1350">
              <a:solidFill>
                <a:schemeClr val="lt1"/>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6" name="Shape 176"/>
        <p:cNvGrpSpPr/>
        <p:nvPr/>
      </p:nvGrpSpPr>
      <p:grpSpPr>
        <a:xfrm>
          <a:off x="0" y="0"/>
          <a:ext cx="0" cy="0"/>
          <a:chOff x="0" y="0"/>
          <a:chExt cx="0" cy="0"/>
        </a:xfrm>
      </p:grpSpPr>
      <p:sp>
        <p:nvSpPr>
          <p:cNvPr id="177" name="Google Shape;177;p28"/>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178" name="Google Shape;178;p28"/>
          <p:cNvSpPr txBox="1"/>
          <p:nvPr/>
        </p:nvSpPr>
        <p:spPr>
          <a:xfrm>
            <a:off x="2214925" y="1010000"/>
            <a:ext cx="6521400" cy="3261600"/>
          </a:xfrm>
          <a:prstGeom prst="rect">
            <a:avLst/>
          </a:prstGeom>
          <a:noFill/>
          <a:ln>
            <a:noFill/>
          </a:ln>
        </p:spPr>
        <p:txBody>
          <a:bodyPr anchorCtr="0" anchor="t" bIns="91425" lIns="91425" spcFirstLastPara="1" rIns="91425" wrap="square" tIns="91425">
            <a:noAutofit/>
          </a:bodyPr>
          <a:lstStyle/>
          <a:p>
            <a:pPr indent="-336550" lvl="0" marL="457200" rtl="0" algn="l">
              <a:spcBef>
                <a:spcPts val="2000"/>
              </a:spcBef>
              <a:spcAft>
                <a:spcPts val="0"/>
              </a:spcAft>
              <a:buClr>
                <a:schemeClr val="lt1"/>
              </a:buClr>
              <a:buSzPts val="1700"/>
              <a:buFont typeface="Lato"/>
              <a:buChar char="➔"/>
            </a:pPr>
            <a:r>
              <a:rPr lang="en-GB" sz="1700">
                <a:solidFill>
                  <a:schemeClr val="lt1"/>
                </a:solidFill>
                <a:latin typeface="Lato"/>
                <a:ea typeface="Lato"/>
                <a:cs typeface="Lato"/>
                <a:sym typeface="Lato"/>
              </a:rPr>
              <a:t>Both Reach and Launchpad involve active script work, compulsory meetings and workshops</a:t>
            </a:r>
            <a:endParaRPr sz="1700">
              <a:solidFill>
                <a:schemeClr val="lt1"/>
              </a:solidFill>
              <a:latin typeface="Lato"/>
              <a:ea typeface="Lato"/>
              <a:cs typeface="Lato"/>
              <a:sym typeface="Lato"/>
            </a:endParaRPr>
          </a:p>
          <a:p>
            <a:pPr indent="-336550" lvl="0" marL="457200" rtl="0" algn="l">
              <a:spcBef>
                <a:spcPts val="2000"/>
              </a:spcBef>
              <a:spcAft>
                <a:spcPts val="0"/>
              </a:spcAft>
              <a:buClr>
                <a:schemeClr val="lt1"/>
              </a:buClr>
              <a:buSzPts val="1700"/>
              <a:buFont typeface="Lato"/>
              <a:buChar char="➔"/>
            </a:pPr>
            <a:r>
              <a:rPr lang="en-GB" sz="1700">
                <a:solidFill>
                  <a:schemeClr val="lt1"/>
                </a:solidFill>
                <a:latin typeface="Lato"/>
                <a:ea typeface="Lato"/>
                <a:cs typeface="Lato"/>
                <a:sym typeface="Lato"/>
              </a:rPr>
              <a:t>These programmes are designed around development </a:t>
            </a:r>
            <a:r>
              <a:rPr b="1" i="1" lang="en-GB" sz="1700">
                <a:solidFill>
                  <a:schemeClr val="lt1"/>
                </a:solidFill>
                <a:latin typeface="Lato"/>
                <a:ea typeface="Lato"/>
                <a:cs typeface="Lato"/>
                <a:sym typeface="Lato"/>
              </a:rPr>
              <a:t>and</a:t>
            </a:r>
            <a:r>
              <a:rPr lang="en-GB" sz="1700">
                <a:solidFill>
                  <a:schemeClr val="lt1"/>
                </a:solidFill>
                <a:latin typeface="Lato"/>
                <a:ea typeface="Lato"/>
                <a:cs typeface="Lato"/>
                <a:sym typeface="Lato"/>
              </a:rPr>
              <a:t> performance - they’re not just about the chance to stage your work, and the development elements are </a:t>
            </a:r>
            <a:r>
              <a:rPr lang="en-GB" sz="1700">
                <a:solidFill>
                  <a:schemeClr val="lt1"/>
                </a:solidFill>
                <a:latin typeface="Lato"/>
                <a:ea typeface="Lato"/>
                <a:cs typeface="Lato"/>
                <a:sym typeface="Lato"/>
              </a:rPr>
              <a:t>essential</a:t>
            </a:r>
            <a:r>
              <a:rPr lang="en-GB" sz="1700">
                <a:solidFill>
                  <a:schemeClr val="lt1"/>
                </a:solidFill>
                <a:latin typeface="Lato"/>
                <a:ea typeface="Lato"/>
                <a:cs typeface="Lato"/>
                <a:sym typeface="Lato"/>
              </a:rPr>
              <a:t> for your work to be in the final residential / showcase</a:t>
            </a:r>
            <a:endParaRPr sz="1700">
              <a:solidFill>
                <a:schemeClr val="lt1"/>
              </a:solidFill>
              <a:latin typeface="Lato"/>
              <a:ea typeface="Lato"/>
              <a:cs typeface="Lato"/>
              <a:sym typeface="Lato"/>
            </a:endParaRPr>
          </a:p>
          <a:p>
            <a:pPr indent="-336550" lvl="0" marL="457200" rtl="0" algn="l">
              <a:spcBef>
                <a:spcPts val="2000"/>
              </a:spcBef>
              <a:spcAft>
                <a:spcPts val="0"/>
              </a:spcAft>
              <a:buClr>
                <a:schemeClr val="lt1"/>
              </a:buClr>
              <a:buSzPts val="1700"/>
              <a:buFont typeface="Lato"/>
              <a:buChar char="➔"/>
            </a:pPr>
            <a:r>
              <a:rPr lang="en-GB" sz="1700">
                <a:solidFill>
                  <a:schemeClr val="lt1"/>
                </a:solidFill>
                <a:latin typeface="Lato"/>
                <a:ea typeface="Lato"/>
                <a:cs typeface="Lato"/>
                <a:sym typeface="Lato"/>
              </a:rPr>
              <a:t>Your application should show that you understand and are excited about this development</a:t>
            </a:r>
            <a:endParaRPr sz="1700">
              <a:solidFill>
                <a:schemeClr val="lt1"/>
              </a:solidFill>
              <a:latin typeface="Lato"/>
              <a:ea typeface="Lato"/>
              <a:cs typeface="Lato"/>
              <a:sym typeface="Lato"/>
            </a:endParaRPr>
          </a:p>
          <a:p>
            <a:pPr indent="-336550" lvl="0" marL="457200" rtl="0" algn="l">
              <a:spcBef>
                <a:spcPts val="2000"/>
              </a:spcBef>
              <a:spcAft>
                <a:spcPts val="2000"/>
              </a:spcAft>
              <a:buClr>
                <a:schemeClr val="lt1"/>
              </a:buClr>
              <a:buSzPts val="1700"/>
              <a:buFont typeface="Lato"/>
              <a:buChar char="➔"/>
            </a:pPr>
            <a:r>
              <a:rPr lang="en-GB" sz="1700">
                <a:solidFill>
                  <a:schemeClr val="lt1"/>
                </a:solidFill>
                <a:latin typeface="Lato"/>
                <a:ea typeface="Lato"/>
                <a:cs typeface="Lato"/>
                <a:sym typeface="Lato"/>
              </a:rPr>
              <a:t>Because you’re expected to attend, you’re paid to attend</a:t>
            </a:r>
            <a:endParaRPr sz="1700">
              <a:solidFill>
                <a:schemeClr val="lt1"/>
              </a:solidFill>
              <a:latin typeface="Lato"/>
              <a:ea typeface="Lato"/>
              <a:cs typeface="Lato"/>
              <a:sym typeface="Lato"/>
            </a:endParaRPr>
          </a:p>
        </p:txBody>
      </p:sp>
      <p:sp>
        <p:nvSpPr>
          <p:cNvPr id="179" name="Google Shape;179;p28"/>
          <p:cNvSpPr txBox="1"/>
          <p:nvPr/>
        </p:nvSpPr>
        <p:spPr>
          <a:xfrm>
            <a:off x="1931125" y="4453675"/>
            <a:ext cx="6480600" cy="4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GB" sz="1700">
                <a:solidFill>
                  <a:srgbClr val="65FFF3"/>
                </a:solidFill>
                <a:latin typeface="Lato"/>
                <a:ea typeface="Lato"/>
                <a:cs typeface="Lato"/>
                <a:sym typeface="Lato"/>
              </a:rPr>
              <a:t>These programmes entail work - and work should be paid</a:t>
            </a:r>
            <a:endParaRPr b="1" i="1" sz="1700">
              <a:solidFill>
                <a:srgbClr val="65FFF3"/>
              </a:solidFill>
              <a:latin typeface="Lato"/>
              <a:ea typeface="Lato"/>
              <a:cs typeface="Lato"/>
              <a:sym typeface="Lato"/>
            </a:endParaRPr>
          </a:p>
        </p:txBody>
      </p:sp>
      <p:sp>
        <p:nvSpPr>
          <p:cNvPr id="180" name="Google Shape;180;p28"/>
          <p:cNvSpPr txBox="1"/>
          <p:nvPr>
            <p:ph type="title"/>
          </p:nvPr>
        </p:nvSpPr>
        <p:spPr>
          <a:xfrm>
            <a:off x="1833000" y="152400"/>
            <a:ext cx="72348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Pay and </a:t>
            </a:r>
            <a:r>
              <a:rPr b="1" lang="en-GB" sz="3300">
                <a:solidFill>
                  <a:srgbClr val="65FFF3"/>
                </a:solidFill>
                <a:latin typeface="Montserrat"/>
                <a:ea typeface="Montserrat"/>
                <a:cs typeface="Montserrat"/>
                <a:sym typeface="Montserrat"/>
              </a:rPr>
              <a:t>Participation</a:t>
            </a:r>
            <a:endParaRPr b="1" sz="3300">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4" name="Shape 184"/>
        <p:cNvGrpSpPr/>
        <p:nvPr/>
      </p:nvGrpSpPr>
      <p:grpSpPr>
        <a:xfrm>
          <a:off x="0" y="0"/>
          <a:ext cx="0" cy="0"/>
          <a:chOff x="0" y="0"/>
          <a:chExt cx="0" cy="0"/>
        </a:xfrm>
      </p:grpSpPr>
      <p:sp>
        <p:nvSpPr>
          <p:cNvPr id="185" name="Google Shape;185;p29"/>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186" name="Google Shape;186;p29"/>
          <p:cNvSpPr txBox="1"/>
          <p:nvPr/>
        </p:nvSpPr>
        <p:spPr>
          <a:xfrm>
            <a:off x="2116075" y="862775"/>
            <a:ext cx="6859800" cy="41361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chemeClr val="lt1"/>
              </a:buClr>
              <a:buSzPts val="1700"/>
              <a:buFont typeface="Lato"/>
              <a:buChar char="➔"/>
            </a:pPr>
            <a:r>
              <a:rPr lang="en-GB" sz="1700">
                <a:solidFill>
                  <a:schemeClr val="lt1"/>
                </a:solidFill>
                <a:latin typeface="Lato"/>
                <a:ea typeface="Lato"/>
                <a:cs typeface="Lato"/>
                <a:sym typeface="Lato"/>
              </a:rPr>
              <a:t>Applications are </a:t>
            </a:r>
            <a:r>
              <a:rPr lang="en-GB" sz="1700">
                <a:solidFill>
                  <a:schemeClr val="lt1"/>
                </a:solidFill>
                <a:latin typeface="Lato"/>
                <a:ea typeface="Lato"/>
                <a:cs typeface="Lato"/>
                <a:sym typeface="Lato"/>
              </a:rPr>
              <a:t>open</a:t>
            </a:r>
            <a:r>
              <a:rPr lang="en-GB" sz="1700">
                <a:solidFill>
                  <a:schemeClr val="lt1"/>
                </a:solidFill>
                <a:latin typeface="Lato"/>
                <a:ea typeface="Lato"/>
                <a:cs typeface="Lato"/>
                <a:sym typeface="Lato"/>
              </a:rPr>
              <a:t> until Friday 13 March at 5pm</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There are forms on the website for each programme</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You can also fill in a Word form, and email it to </a:t>
            </a:r>
            <a:r>
              <a:rPr lang="en-GB" sz="1700" u="sng">
                <a:solidFill>
                  <a:schemeClr val="hlink"/>
                </a:solidFill>
                <a:latin typeface="Lato"/>
                <a:ea typeface="Lato"/>
                <a:cs typeface="Lato"/>
                <a:sym typeface="Lato"/>
                <a:hlinkClick r:id="rId3"/>
              </a:rPr>
              <a:t>artists@cripticarts.org</a:t>
            </a:r>
            <a:r>
              <a:rPr lang="en-GB" sz="1700">
                <a:solidFill>
                  <a:schemeClr val="lt1"/>
                </a:solidFill>
                <a:latin typeface="Lato"/>
                <a:ea typeface="Lato"/>
                <a:cs typeface="Lato"/>
                <a:sym typeface="Lato"/>
              </a:rPr>
              <a:t> - these are also on the website</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You can also apply with a video (in English or BSL) or an audio recording</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We’re not able to provide or fund individualised access support for applications, but have designed our application to be as accessible as possible to as many people as possible</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If you have questions or want to clarify anything, you can email </a:t>
            </a:r>
            <a:r>
              <a:rPr lang="en-GB" sz="1700" u="sng">
                <a:solidFill>
                  <a:schemeClr val="hlink"/>
                </a:solidFill>
                <a:latin typeface="Lato"/>
                <a:ea typeface="Lato"/>
                <a:cs typeface="Lato"/>
                <a:sym typeface="Lato"/>
                <a:hlinkClick r:id="rId4"/>
              </a:rPr>
              <a:t>artists@cripticarts.org</a:t>
            </a:r>
            <a:endParaRPr sz="1700">
              <a:solidFill>
                <a:schemeClr val="lt1"/>
              </a:solidFill>
              <a:latin typeface="Lato"/>
              <a:ea typeface="Lato"/>
              <a:cs typeface="Lato"/>
              <a:sym typeface="Lato"/>
            </a:endParaRPr>
          </a:p>
        </p:txBody>
      </p:sp>
      <p:sp>
        <p:nvSpPr>
          <p:cNvPr id="187" name="Google Shape;187;p29"/>
          <p:cNvSpPr txBox="1"/>
          <p:nvPr>
            <p:ph type="title"/>
          </p:nvPr>
        </p:nvSpPr>
        <p:spPr>
          <a:xfrm>
            <a:off x="1833000" y="152400"/>
            <a:ext cx="72348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Applying</a:t>
            </a:r>
            <a:r>
              <a:rPr b="1" lang="en-GB" sz="3300">
                <a:solidFill>
                  <a:srgbClr val="65FFF3"/>
                </a:solidFill>
                <a:latin typeface="Montserrat"/>
                <a:ea typeface="Montserrat"/>
                <a:cs typeface="Montserrat"/>
                <a:sym typeface="Montserrat"/>
              </a:rPr>
              <a:t> to our programmes</a:t>
            </a:r>
            <a:endParaRPr b="1" sz="3300">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1" name="Shape 191"/>
        <p:cNvGrpSpPr/>
        <p:nvPr/>
      </p:nvGrpSpPr>
      <p:grpSpPr>
        <a:xfrm>
          <a:off x="0" y="0"/>
          <a:ext cx="0" cy="0"/>
          <a:chOff x="0" y="0"/>
          <a:chExt cx="0" cy="0"/>
        </a:xfrm>
      </p:grpSpPr>
      <p:sp>
        <p:nvSpPr>
          <p:cNvPr id="192" name="Google Shape;192;p30"/>
          <p:cNvSpPr/>
          <p:nvPr/>
        </p:nvSpPr>
        <p:spPr>
          <a:xfrm rot="5400000">
            <a:off x="-1752000" y="1729250"/>
            <a:ext cx="5207700" cy="1703700"/>
          </a:xfrm>
          <a:prstGeom prst="rect">
            <a:avLst/>
          </a:prstGeom>
          <a:solidFill>
            <a:srgbClr val="65FF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193" name="Google Shape;193;p30"/>
          <p:cNvSpPr txBox="1"/>
          <p:nvPr/>
        </p:nvSpPr>
        <p:spPr>
          <a:xfrm>
            <a:off x="1912300" y="862775"/>
            <a:ext cx="7021500" cy="4071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700">
                <a:solidFill>
                  <a:schemeClr val="lt1"/>
                </a:solidFill>
                <a:latin typeface="Lato"/>
                <a:ea typeface="Lato"/>
                <a:cs typeface="Lato"/>
                <a:sym typeface="Lato"/>
              </a:rPr>
              <a:t>At CRIPtic Arts, we use a friendly application process designed to be accessible to as many disabled people as possible.</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Applications are assessed by a disabled panel, including neurodivergent assessors, and we do not expect neurotypical writing styles</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There is no penalty for spelling, grammar, structure, or communication differences</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0"/>
              </a:spcAft>
              <a:buClr>
                <a:schemeClr val="lt1"/>
              </a:buClr>
              <a:buSzPts val="1700"/>
              <a:buFont typeface="Lato"/>
              <a:buChar char="➔"/>
            </a:pPr>
            <a:r>
              <a:rPr lang="en-GB" sz="1700">
                <a:solidFill>
                  <a:schemeClr val="lt1"/>
                </a:solidFill>
                <a:latin typeface="Lato"/>
                <a:ea typeface="Lato"/>
                <a:cs typeface="Lato"/>
                <a:sym typeface="Lato"/>
              </a:rPr>
              <a:t>If we need clarification on any of your answers we will </a:t>
            </a:r>
            <a:r>
              <a:rPr lang="en-GB" sz="1700">
                <a:solidFill>
                  <a:schemeClr val="lt1"/>
                </a:solidFill>
                <a:latin typeface="Lato"/>
                <a:ea typeface="Lato"/>
                <a:cs typeface="Lato"/>
                <a:sym typeface="Lato"/>
              </a:rPr>
              <a:t>contact you to request that</a:t>
            </a:r>
            <a:endParaRPr sz="1700">
              <a:solidFill>
                <a:schemeClr val="lt1"/>
              </a:solidFill>
              <a:latin typeface="Lato"/>
              <a:ea typeface="Lato"/>
              <a:cs typeface="Lato"/>
              <a:sym typeface="Lato"/>
            </a:endParaRPr>
          </a:p>
          <a:p>
            <a:pPr indent="-336550" lvl="0" marL="457200" rtl="0" algn="l">
              <a:lnSpc>
                <a:spcPct val="115000"/>
              </a:lnSpc>
              <a:spcBef>
                <a:spcPts val="1000"/>
              </a:spcBef>
              <a:spcAft>
                <a:spcPts val="1000"/>
              </a:spcAft>
              <a:buClr>
                <a:schemeClr val="lt1"/>
              </a:buClr>
              <a:buSzPts val="1700"/>
              <a:buFont typeface="Lato"/>
              <a:buChar char="➔"/>
            </a:pPr>
            <a:r>
              <a:rPr lang="en-GB" sz="1700">
                <a:solidFill>
                  <a:schemeClr val="lt1"/>
                </a:solidFill>
                <a:latin typeface="Lato"/>
                <a:ea typeface="Lato"/>
                <a:cs typeface="Lato"/>
                <a:sym typeface="Lato"/>
              </a:rPr>
              <a:t>We will clearly explain what our questions are looking for to help you answer them</a:t>
            </a:r>
            <a:endParaRPr sz="1700">
              <a:solidFill>
                <a:schemeClr val="lt1"/>
              </a:solidFill>
              <a:latin typeface="Lato"/>
              <a:ea typeface="Lato"/>
              <a:cs typeface="Lato"/>
              <a:sym typeface="Lato"/>
            </a:endParaRPr>
          </a:p>
        </p:txBody>
      </p:sp>
      <p:sp>
        <p:nvSpPr>
          <p:cNvPr id="194" name="Google Shape;194;p30"/>
          <p:cNvSpPr txBox="1"/>
          <p:nvPr>
            <p:ph type="title"/>
          </p:nvPr>
        </p:nvSpPr>
        <p:spPr>
          <a:xfrm>
            <a:off x="1833000" y="152400"/>
            <a:ext cx="7234800" cy="97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GB" sz="3300">
                <a:solidFill>
                  <a:srgbClr val="65FFF3"/>
                </a:solidFill>
                <a:latin typeface="Montserrat"/>
                <a:ea typeface="Montserrat"/>
                <a:cs typeface="Montserrat"/>
                <a:sym typeface="Montserrat"/>
              </a:rPr>
              <a:t>Friendly Application Process</a:t>
            </a:r>
            <a:endParaRPr b="1" sz="3300">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